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417" r:id="rId2"/>
    <p:sldId id="592" r:id="rId3"/>
    <p:sldId id="597" r:id="rId4"/>
    <p:sldId id="380" r:id="rId5"/>
    <p:sldId id="539" r:id="rId6"/>
    <p:sldId id="540" r:id="rId7"/>
    <p:sldId id="568" r:id="rId8"/>
    <p:sldId id="541" r:id="rId9"/>
    <p:sldId id="383" r:id="rId10"/>
    <p:sldId id="569" r:id="rId11"/>
    <p:sldId id="384" r:id="rId12"/>
    <p:sldId id="385" r:id="rId13"/>
    <p:sldId id="387" r:id="rId14"/>
    <p:sldId id="593" r:id="rId15"/>
    <p:sldId id="388" r:id="rId16"/>
    <p:sldId id="389" r:id="rId17"/>
    <p:sldId id="390" r:id="rId18"/>
    <p:sldId id="391" r:id="rId19"/>
    <p:sldId id="598" r:id="rId20"/>
    <p:sldId id="57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595" r:id="rId32"/>
    <p:sldId id="572" r:id="rId33"/>
    <p:sldId id="402" r:id="rId34"/>
    <p:sldId id="555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577" r:id="rId44"/>
    <p:sldId id="411" r:id="rId45"/>
    <p:sldId id="412" r:id="rId46"/>
    <p:sldId id="413" r:id="rId47"/>
    <p:sldId id="414" r:id="rId48"/>
    <p:sldId id="415" r:id="rId49"/>
    <p:sldId id="596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e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3ACF4-BB3F-0A49-A3FA-B1EBE5DD272D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8451-C8A8-E043-A546-D9F2B31B7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8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1A25-899F-B742-B77E-3A6821D292C7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8F5EF-A98E-A14C-90FD-F5F6CEC4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1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4F0F2E-2519-E749-B09D-78AE2716A5FD}" type="datetime8">
              <a:rPr lang="en-US"/>
              <a:pPr/>
              <a:t>7/23/2014 2:17 PM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1110-A371-434C-BFB0-917D1FAFA040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0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0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24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2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24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2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9110"/>
            <a:ext cx="8229600" cy="49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1031" name="Picture 7" descr="YorkULogoHor(large)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13525"/>
            <a:ext cx="1365250" cy="54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23263" y="6447263"/>
            <a:ext cx="262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Last Updated </a:t>
            </a:r>
            <a:r>
              <a:rPr lang="en-CA" sz="1200" dirty="0" smtClean="0"/>
              <a:t>2014-03-18 8:09 AM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6322237"/>
            <a:ext cx="87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CSE 2011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5250" y="6542901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Prof. J. Elder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92600" y="6447263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</a:t>
            </a:r>
            <a:fld id="{B2C42470-DA64-F644-A452-83824504D888}" type="slidenum">
              <a:rPr lang="en-US" sz="1200" smtClean="0"/>
              <a:pPr/>
              <a:t>‹#›</a:t>
            </a:fld>
            <a:r>
              <a:rPr lang="en-US" sz="1200" dirty="0" smtClean="0"/>
              <a:t> -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3"/>
        </a:buClr>
        <a:buFont typeface="Wingdings" charset="2"/>
        <a:buChar char="²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FF00FF"/>
        </a:buClr>
        <a:buFont typeface="Wingdings" charset="2"/>
        <a:buChar char="v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Font typeface="Arial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21" Type="http://schemas.openxmlformats.org/officeDocument/2006/relationships/image" Target="../media/image20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8.wmf"/><Relationship Id="rId3" Type="http://schemas.openxmlformats.org/officeDocument/2006/relationships/image" Target="../media/image43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77.png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5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2.wmf"/><Relationship Id="rId18" Type="http://schemas.openxmlformats.org/officeDocument/2006/relationships/image" Target="../media/image84.wmf"/><Relationship Id="rId3" Type="http://schemas.openxmlformats.org/officeDocument/2006/relationships/image" Target="../media/image77.pn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0.wmf"/><Relationship Id="rId1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43.pn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r>
              <a:rPr lang="en-US" dirty="0" smtClean="0"/>
              <a:t>Graphs – Shortest Path (Weighted Graph)</a:t>
            </a:r>
            <a:endParaRPr lang="en-US" dirty="0"/>
          </a:p>
        </p:txBody>
      </p:sp>
      <p:sp>
        <p:nvSpPr>
          <p:cNvPr id="3639" name="Oval 567"/>
          <p:cNvSpPr>
            <a:spLocks noChangeArrowheads="1"/>
          </p:cNvSpPr>
          <p:nvPr/>
        </p:nvSpPr>
        <p:spPr bwMode="auto">
          <a:xfrm>
            <a:off x="5504501" y="3057058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ORD</a:t>
            </a:r>
          </a:p>
        </p:txBody>
      </p:sp>
      <p:sp>
        <p:nvSpPr>
          <p:cNvPr id="3640" name="Oval 568"/>
          <p:cNvSpPr>
            <a:spLocks noChangeArrowheads="1"/>
          </p:cNvSpPr>
          <p:nvPr/>
        </p:nvSpPr>
        <p:spPr bwMode="auto">
          <a:xfrm>
            <a:off x="5215576" y="4571533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DFW</a:t>
            </a:r>
          </a:p>
        </p:txBody>
      </p:sp>
      <p:sp>
        <p:nvSpPr>
          <p:cNvPr id="3641" name="Oval 569"/>
          <p:cNvSpPr>
            <a:spLocks noChangeArrowheads="1"/>
          </p:cNvSpPr>
          <p:nvPr/>
        </p:nvSpPr>
        <p:spPr bwMode="auto">
          <a:xfrm>
            <a:off x="3294701" y="3285658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SFO</a:t>
            </a:r>
          </a:p>
        </p:txBody>
      </p:sp>
      <p:sp>
        <p:nvSpPr>
          <p:cNvPr id="3642" name="Oval 570"/>
          <p:cNvSpPr>
            <a:spLocks noChangeArrowheads="1"/>
          </p:cNvSpPr>
          <p:nvPr/>
        </p:nvSpPr>
        <p:spPr bwMode="auto">
          <a:xfrm>
            <a:off x="3447101" y="4428658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LAX</a:t>
            </a:r>
          </a:p>
        </p:txBody>
      </p:sp>
      <p:cxnSp>
        <p:nvCxnSpPr>
          <p:cNvPr id="3643" name="AutoShape 571"/>
          <p:cNvCxnSpPr>
            <a:cxnSpLocks noChangeShapeType="1"/>
            <a:stCxn id="3641" idx="6"/>
            <a:endCxn id="3639" idx="2"/>
          </p:cNvCxnSpPr>
          <p:nvPr/>
        </p:nvCxnSpPr>
        <p:spPr bwMode="auto">
          <a:xfrm flipV="1">
            <a:off x="4240851" y="3285658"/>
            <a:ext cx="12541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4" name="AutoShape 572"/>
          <p:cNvCxnSpPr>
            <a:cxnSpLocks noChangeShapeType="1"/>
            <a:stCxn id="3640" idx="0"/>
            <a:endCxn id="3639" idx="4"/>
          </p:cNvCxnSpPr>
          <p:nvPr/>
        </p:nvCxnSpPr>
        <p:spPr bwMode="auto">
          <a:xfrm flipV="1">
            <a:off x="5683889" y="3523783"/>
            <a:ext cx="288925" cy="1038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5" name="AutoShape 573"/>
          <p:cNvCxnSpPr>
            <a:cxnSpLocks noChangeShapeType="1"/>
            <a:stCxn id="3641" idx="4"/>
            <a:endCxn id="3642" idx="0"/>
          </p:cNvCxnSpPr>
          <p:nvPr/>
        </p:nvCxnSpPr>
        <p:spPr bwMode="auto">
          <a:xfrm>
            <a:off x="3763014" y="3752383"/>
            <a:ext cx="1524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6" name="AutoShape 574"/>
          <p:cNvCxnSpPr>
            <a:cxnSpLocks noChangeShapeType="1"/>
            <a:stCxn id="3642" idx="6"/>
            <a:endCxn id="3640" idx="2"/>
          </p:cNvCxnSpPr>
          <p:nvPr/>
        </p:nvCxnSpPr>
        <p:spPr bwMode="auto">
          <a:xfrm>
            <a:off x="4393251" y="4657258"/>
            <a:ext cx="81280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7" name="AutoShape 575"/>
          <p:cNvCxnSpPr>
            <a:cxnSpLocks noChangeShapeType="1"/>
            <a:stCxn id="3642" idx="7"/>
            <a:endCxn id="3639" idx="3"/>
          </p:cNvCxnSpPr>
          <p:nvPr/>
        </p:nvCxnSpPr>
        <p:spPr bwMode="auto">
          <a:xfrm flipV="1">
            <a:off x="4247201" y="3457108"/>
            <a:ext cx="13938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648" name="Text Box 576"/>
          <p:cNvSpPr txBox="1">
            <a:spLocks noChangeArrowheads="1"/>
          </p:cNvSpPr>
          <p:nvPr/>
        </p:nvSpPr>
        <p:spPr bwMode="auto">
          <a:xfrm rot="-4662247">
            <a:off x="5464020" y="3615064"/>
            <a:ext cx="5984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802</a:t>
            </a:r>
          </a:p>
        </p:txBody>
      </p:sp>
      <p:sp>
        <p:nvSpPr>
          <p:cNvPr id="3649" name="Text Box 577"/>
          <p:cNvSpPr txBox="1">
            <a:spLocks noChangeArrowheads="1"/>
          </p:cNvSpPr>
          <p:nvPr/>
        </p:nvSpPr>
        <p:spPr bwMode="auto">
          <a:xfrm rot="-2136302">
            <a:off x="4326576" y="3793658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1743</a:t>
            </a:r>
          </a:p>
        </p:txBody>
      </p:sp>
      <p:sp>
        <p:nvSpPr>
          <p:cNvPr id="3650" name="Text Box 578"/>
          <p:cNvSpPr txBox="1">
            <a:spLocks noChangeArrowheads="1"/>
          </p:cNvSpPr>
          <p:nvPr/>
        </p:nvSpPr>
        <p:spPr bwMode="auto">
          <a:xfrm rot="-689345">
            <a:off x="4437701" y="3057058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1843</a:t>
            </a:r>
          </a:p>
        </p:txBody>
      </p:sp>
      <p:sp>
        <p:nvSpPr>
          <p:cNvPr id="3651" name="Text Box 579"/>
          <p:cNvSpPr txBox="1">
            <a:spLocks noChangeArrowheads="1"/>
          </p:cNvSpPr>
          <p:nvPr/>
        </p:nvSpPr>
        <p:spPr bwMode="auto">
          <a:xfrm rot="695916">
            <a:off x="4478976" y="4384208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1233</a:t>
            </a:r>
          </a:p>
        </p:txBody>
      </p:sp>
      <p:sp>
        <p:nvSpPr>
          <p:cNvPr id="3652" name="Text Box 580"/>
          <p:cNvSpPr txBox="1">
            <a:spLocks noChangeArrowheads="1"/>
          </p:cNvSpPr>
          <p:nvPr/>
        </p:nvSpPr>
        <p:spPr bwMode="auto">
          <a:xfrm rot="4665015">
            <a:off x="3698720" y="3921452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</a:t>
            </a:r>
            <a:r>
              <a:rPr lang="en-US" dirty="0" smtClean="0"/>
              <a:t>substructure:  Proof</a:t>
            </a:r>
            <a:endParaRPr lang="en-US" dirty="0"/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042988"/>
            <a:ext cx="7772400" cy="847725"/>
          </a:xfrm>
          <a:noFill/>
          <a:ln/>
        </p:spPr>
        <p:txBody>
          <a:bodyPr/>
          <a:lstStyle/>
          <a:p>
            <a:r>
              <a:rPr lang="en-US" sz="2000">
                <a:solidFill>
                  <a:schemeClr val="tx2"/>
                </a:solidFill>
              </a:rPr>
              <a:t>Lemma:</a:t>
            </a:r>
            <a:r>
              <a:rPr lang="en-US" sz="2000"/>
              <a:t>  Any subpath of a shortest path is a shortest path</a:t>
            </a:r>
          </a:p>
          <a:p>
            <a:r>
              <a:rPr lang="en-US" sz="2000">
                <a:solidFill>
                  <a:schemeClr val="tx2"/>
                </a:solidFill>
              </a:rPr>
              <a:t>Proof:</a:t>
            </a:r>
            <a:r>
              <a:rPr lang="en-US" sz="2000"/>
              <a:t>  Cut and paste.</a:t>
            </a:r>
          </a:p>
        </p:txBody>
      </p:sp>
      <p:graphicFrame>
        <p:nvGraphicFramePr>
          <p:cNvPr id="136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28689"/>
              </p:ext>
            </p:extLst>
          </p:nvPr>
        </p:nvGraphicFramePr>
        <p:xfrm>
          <a:off x="301625" y="2949575"/>
          <a:ext cx="55102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79" name="Equation" r:id="rId3" imgW="3771900" imgH="431800" progId="Equation.DSMT4">
                  <p:embed/>
                </p:oleObj>
              </mc:Choice>
              <mc:Fallback>
                <p:oleObj name="Equation" r:id="rId3" imgW="37719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949575"/>
                        <a:ext cx="55102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7045" name="Object 5"/>
          <p:cNvGraphicFramePr>
            <a:graphicFrameLocks noChangeAspect="1"/>
          </p:cNvGraphicFramePr>
          <p:nvPr/>
        </p:nvGraphicFramePr>
        <p:xfrm>
          <a:off x="236538" y="3668713"/>
          <a:ext cx="2239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80" name="Equation" r:id="rId5" imgW="1536480" imgH="241200" progId="Equation.DSMT4">
                  <p:embed/>
                </p:oleObj>
              </mc:Choice>
              <mc:Fallback>
                <p:oleObj name="Equation" r:id="rId5" imgW="15364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668713"/>
                        <a:ext cx="2239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7046" name="Object 6"/>
          <p:cNvGraphicFramePr>
            <a:graphicFrameLocks noChangeAspect="1"/>
          </p:cNvGraphicFramePr>
          <p:nvPr/>
        </p:nvGraphicFramePr>
        <p:xfrm>
          <a:off x="236538" y="4237038"/>
          <a:ext cx="1371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81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4237038"/>
                        <a:ext cx="1371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538" y="4822825"/>
            <a:ext cx="7462837" cy="371475"/>
            <a:chOff x="149" y="3187"/>
            <a:chExt cx="5047" cy="251"/>
          </a:xfrm>
        </p:grpSpPr>
        <p:graphicFrame>
          <p:nvGraphicFramePr>
            <p:cNvPr id="1367048" name="Object 8"/>
            <p:cNvGraphicFramePr>
              <a:graphicFrameLocks noChangeAspect="1"/>
            </p:cNvGraphicFramePr>
            <p:nvPr/>
          </p:nvGraphicFramePr>
          <p:xfrm>
            <a:off x="149" y="3201"/>
            <a:ext cx="2565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82" name="Equation" r:id="rId9" imgW="2603160" imgH="241200" progId="Equation.DSMT4">
                    <p:embed/>
                  </p:oleObj>
                </mc:Choice>
                <mc:Fallback>
                  <p:oleObj name="Equation" r:id="rId9" imgW="2603160" imgH="2412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" y="3201"/>
                          <a:ext cx="2565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7049" name="Object 9"/>
            <p:cNvGraphicFramePr>
              <a:graphicFrameLocks noChangeAspect="1"/>
            </p:cNvGraphicFramePr>
            <p:nvPr/>
          </p:nvGraphicFramePr>
          <p:xfrm>
            <a:off x="2759" y="3187"/>
            <a:ext cx="183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83" name="Equation" r:id="rId11" imgW="1854000" imgH="253800" progId="Equation.DSMT4">
                    <p:embed/>
                  </p:oleObj>
                </mc:Choice>
                <mc:Fallback>
                  <p:oleObj name="Equation" r:id="rId11" imgW="1854000" imgH="2538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9" y="3187"/>
                          <a:ext cx="183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7050" name="Object 10"/>
            <p:cNvGraphicFramePr>
              <a:graphicFrameLocks noChangeAspect="1"/>
            </p:cNvGraphicFramePr>
            <p:nvPr/>
          </p:nvGraphicFramePr>
          <p:xfrm>
            <a:off x="4657" y="3212"/>
            <a:ext cx="53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84" name="Equation" r:id="rId13" imgW="545760" imgH="228600" progId="Equation.DSMT4">
                    <p:embed/>
                  </p:oleObj>
                </mc:Choice>
                <mc:Fallback>
                  <p:oleObj name="Equation" r:id="rId13" imgW="54576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7" y="3212"/>
                          <a:ext cx="53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67051" name="Object 11"/>
          <p:cNvGraphicFramePr>
            <a:graphicFrameLocks noChangeAspect="1"/>
          </p:cNvGraphicFramePr>
          <p:nvPr/>
        </p:nvGraphicFramePr>
        <p:xfrm>
          <a:off x="236538" y="5430838"/>
          <a:ext cx="39290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85" name="Equation" r:id="rId15" imgW="2692080" imgH="228600" progId="Equation.DSMT4">
                  <p:embed/>
                </p:oleObj>
              </mc:Choice>
              <mc:Fallback>
                <p:oleObj name="Equation" r:id="rId15" imgW="26920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430838"/>
                        <a:ext cx="39290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7052" name="Object 12"/>
          <p:cNvGraphicFramePr>
            <a:graphicFrameLocks noChangeAspect="1"/>
          </p:cNvGraphicFramePr>
          <p:nvPr/>
        </p:nvGraphicFramePr>
        <p:xfrm>
          <a:off x="236538" y="2116138"/>
          <a:ext cx="53927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86" name="Equation" r:id="rId17" imgW="3695400" imgH="228600" progId="Equation.DSMT4">
                  <p:embed/>
                </p:oleObj>
              </mc:Choice>
              <mc:Fallback>
                <p:oleObj name="Equation" r:id="rId17" imgW="36954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2116138"/>
                        <a:ext cx="53927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7053" name="Object 13"/>
          <p:cNvGraphicFramePr>
            <a:graphicFrameLocks noChangeAspect="1"/>
          </p:cNvGraphicFramePr>
          <p:nvPr/>
        </p:nvGraphicFramePr>
        <p:xfrm>
          <a:off x="236538" y="2635250"/>
          <a:ext cx="46466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87" name="Equation" r:id="rId19" imgW="3187440" imgH="241200" progId="Equation.DSMT4">
                  <p:embed/>
                </p:oleObj>
              </mc:Choice>
              <mc:Fallback>
                <p:oleObj name="Equation" r:id="rId19" imgW="31874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2635250"/>
                        <a:ext cx="464661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7054" name="Picture 14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0400" y="2000250"/>
            <a:ext cx="31416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7055" name="Picture 15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0" y="4097338"/>
            <a:ext cx="31670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variants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0800"/>
            <a:ext cx="7772400" cy="4114800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b="1" dirty="0">
                <a:solidFill>
                  <a:schemeClr val="tx2"/>
                </a:solidFill>
              </a:rPr>
              <a:t>Single-source shortest-paths problem</a:t>
            </a:r>
            <a:r>
              <a:rPr lang="en-US" b="1" dirty="0"/>
              <a:t>:</a:t>
            </a:r>
            <a:r>
              <a:rPr lang="en-US" dirty="0"/>
              <a:t> – the shortest path from </a:t>
            </a:r>
            <a:r>
              <a:rPr lang="en-US" i="1" dirty="0" err="1"/>
              <a:t>s</a:t>
            </a:r>
            <a:r>
              <a:rPr lang="en-US" dirty="0"/>
              <a:t> to each vertex </a:t>
            </a:r>
            <a:r>
              <a:rPr lang="en-US" i="1" dirty="0" err="1"/>
              <a:t>v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spcBef>
                <a:spcPct val="100000"/>
              </a:spcBef>
            </a:pPr>
            <a:r>
              <a:rPr lang="en-US" b="1" dirty="0">
                <a:solidFill>
                  <a:schemeClr val="tx2"/>
                </a:solidFill>
              </a:rPr>
              <a:t>Single-destination shortest-paths problem</a:t>
            </a:r>
            <a:r>
              <a:rPr lang="en-US" b="1" dirty="0"/>
              <a:t>:</a:t>
            </a:r>
            <a:r>
              <a:rPr lang="en-US" dirty="0"/>
              <a:t> Find a shortest path to a given </a:t>
            </a:r>
            <a:r>
              <a:rPr lang="en-US" b="1" i="1" dirty="0"/>
              <a:t>destination</a:t>
            </a:r>
            <a:r>
              <a:rPr lang="en-US" dirty="0"/>
              <a:t> vertex </a:t>
            </a:r>
            <a:r>
              <a:rPr lang="en-US" i="1" dirty="0" err="1"/>
              <a:t>t</a:t>
            </a:r>
            <a:r>
              <a:rPr lang="en-US" dirty="0"/>
              <a:t> from each vertex </a:t>
            </a:r>
            <a:r>
              <a:rPr lang="en-US" i="1" dirty="0" err="1"/>
              <a:t>v</a:t>
            </a:r>
            <a:r>
              <a:rPr lang="en-US" dirty="0"/>
              <a:t>. </a:t>
            </a:r>
          </a:p>
          <a:p>
            <a:pPr>
              <a:spcBef>
                <a:spcPct val="100000"/>
              </a:spcBef>
            </a:pPr>
            <a:r>
              <a:rPr lang="en-US" b="1" dirty="0">
                <a:solidFill>
                  <a:schemeClr val="tx2"/>
                </a:solidFill>
              </a:rPr>
              <a:t>Single-pair shortest-path problem</a:t>
            </a:r>
            <a:r>
              <a:rPr lang="en-US" b="1" dirty="0"/>
              <a:t>:</a:t>
            </a:r>
            <a:r>
              <a:rPr lang="en-US" dirty="0"/>
              <a:t> Find a shortest path from </a:t>
            </a:r>
            <a:r>
              <a:rPr lang="en-US" i="1" dirty="0" err="1"/>
              <a:t>u</a:t>
            </a:r>
            <a:r>
              <a:rPr lang="en-US" dirty="0"/>
              <a:t> to </a:t>
            </a:r>
            <a:r>
              <a:rPr lang="en-US" i="1" dirty="0" err="1"/>
              <a:t>v</a:t>
            </a:r>
            <a:r>
              <a:rPr lang="en-US" dirty="0"/>
              <a:t> for given vertices </a:t>
            </a:r>
            <a:r>
              <a:rPr lang="en-US" i="1" dirty="0" err="1"/>
              <a:t>u</a:t>
            </a:r>
            <a:r>
              <a:rPr lang="en-US" dirty="0"/>
              <a:t> and </a:t>
            </a:r>
            <a:r>
              <a:rPr lang="en-US" i="1" dirty="0" err="1"/>
              <a:t>v</a:t>
            </a:r>
            <a:r>
              <a:rPr lang="en-US" dirty="0"/>
              <a:t>. </a:t>
            </a:r>
          </a:p>
          <a:p>
            <a:pPr>
              <a:spcBef>
                <a:spcPct val="100000"/>
              </a:spcBef>
            </a:pPr>
            <a:r>
              <a:rPr lang="en-US" b="1" dirty="0">
                <a:solidFill>
                  <a:schemeClr val="tx2"/>
                </a:solidFill>
              </a:rPr>
              <a:t>All-pairs shortest-paths problem</a:t>
            </a:r>
            <a:r>
              <a:rPr lang="en-US" b="1" dirty="0"/>
              <a:t>:</a:t>
            </a:r>
            <a:r>
              <a:rPr lang="en-US" dirty="0"/>
              <a:t> Find a shortest path from </a:t>
            </a:r>
            <a:r>
              <a:rPr lang="en-US" i="1" dirty="0" err="1"/>
              <a:t>u</a:t>
            </a:r>
            <a:r>
              <a:rPr lang="en-US" dirty="0"/>
              <a:t> to </a:t>
            </a:r>
            <a:r>
              <a:rPr lang="en-US" i="1" dirty="0" err="1"/>
              <a:t>v</a:t>
            </a:r>
            <a:r>
              <a:rPr lang="en-US" dirty="0"/>
              <a:t> for every pair of vertices </a:t>
            </a:r>
            <a:r>
              <a:rPr lang="en-US" i="1" dirty="0" err="1"/>
              <a:t>u</a:t>
            </a:r>
            <a:r>
              <a:rPr lang="en-US" dirty="0"/>
              <a:t> and </a:t>
            </a:r>
            <a:r>
              <a:rPr lang="en-US" i="1" dirty="0" err="1"/>
              <a:t>v</a:t>
            </a:r>
            <a:r>
              <a:rPr lang="en-US" dirty="0"/>
              <a:t>. </a:t>
            </a:r>
          </a:p>
          <a:p>
            <a:pPr>
              <a:spcBef>
                <a:spcPct val="10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6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Negative-weight edges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017588"/>
            <a:ext cx="8369300" cy="4114800"/>
          </a:xfrm>
          <a:noFill/>
          <a:ln/>
        </p:spPr>
        <p:txBody>
          <a:bodyPr/>
          <a:lstStyle/>
          <a:p>
            <a:r>
              <a:rPr lang="en-US"/>
              <a:t>OK, as long as no negative-weight cycles are reachable from the source.</a:t>
            </a:r>
          </a:p>
          <a:p>
            <a:pPr lvl="1"/>
            <a:r>
              <a:rPr lang="en-US"/>
              <a:t>If we have a negative-weight cycle, we can just keep going around it, and get w(s, v) = −∞ for all v on the cycle.</a:t>
            </a:r>
          </a:p>
          <a:p>
            <a:pPr lvl="1"/>
            <a:r>
              <a:rPr lang="en-US"/>
              <a:t>But OK if the negative-weight cycle is not reachable from the source.</a:t>
            </a:r>
          </a:p>
          <a:p>
            <a:pPr lvl="1"/>
            <a:r>
              <a:rPr lang="en-US"/>
              <a:t>Some algorithms work only if there are no negative-weight edges in the graph.</a:t>
            </a:r>
          </a:p>
        </p:txBody>
      </p:sp>
      <p:pic>
        <p:nvPicPr>
          <p:cNvPr id="1366020" name="Picture 4" descr="fig24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646" b="40305"/>
          <a:stretch>
            <a:fillRect/>
          </a:stretch>
        </p:blipFill>
        <p:spPr bwMode="auto">
          <a:xfrm>
            <a:off x="1790700" y="4159250"/>
            <a:ext cx="6124575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Cycles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990725"/>
            <a:ext cx="8266113" cy="4114800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/>
              <a:t>Shortest paths can’t contain cycles:</a:t>
            </a:r>
          </a:p>
          <a:p>
            <a:pPr lvl="1">
              <a:spcBef>
                <a:spcPct val="100000"/>
              </a:spcBef>
            </a:pPr>
            <a:r>
              <a:rPr lang="en-US"/>
              <a:t>Already ruled out negative-weight cycles.</a:t>
            </a:r>
          </a:p>
          <a:p>
            <a:pPr lvl="1">
              <a:spcBef>
                <a:spcPct val="100000"/>
              </a:spcBef>
            </a:pPr>
            <a:r>
              <a:rPr lang="en-US"/>
              <a:t>Positive-weight:  we can get a shorter path by omitting the cycle.</a:t>
            </a:r>
          </a:p>
          <a:p>
            <a:pPr lvl="1">
              <a:spcBef>
                <a:spcPct val="100000"/>
              </a:spcBef>
            </a:pPr>
            <a:r>
              <a:rPr lang="en-US"/>
              <a:t>Zero-weight: no reason to use them </a:t>
            </a:r>
            <a:r>
              <a:rPr lang="en-US">
                <a:sym typeface="Wingdings" pitchFamily="35" charset="2"/>
              </a:rPr>
              <a:t></a:t>
            </a:r>
            <a:r>
              <a:rPr lang="en-US"/>
              <a:t> assume that our solutions won’t use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6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shortest path problem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Single-source shortest path</a:t>
            </a:r>
          </a:p>
          <a:p>
            <a:pPr lvl="1"/>
            <a:r>
              <a:rPr lang="en-US" dirty="0" smtClean="0"/>
              <a:t>Shortest path on a directed acyclic graph (DAG)</a:t>
            </a:r>
          </a:p>
          <a:p>
            <a:pPr lvl="1"/>
            <a:r>
              <a:rPr lang="en-US" dirty="0" smtClean="0"/>
              <a:t>Shortest path on a general graph: 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Output of a single-source shortest-path algorithm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977900"/>
            <a:ext cx="8351838" cy="4926013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/>
              <a:t>For each vertex v in V:</a:t>
            </a:r>
          </a:p>
          <a:p>
            <a:pPr lvl="1">
              <a:spcBef>
                <a:spcPct val="100000"/>
              </a:spcBef>
            </a:pPr>
            <a:r>
              <a:rPr lang="en-US" sz="2400"/>
              <a:t>d[v] = δ(s, v).</a:t>
            </a:r>
          </a:p>
          <a:p>
            <a:pPr lvl="2">
              <a:spcBef>
                <a:spcPct val="100000"/>
              </a:spcBef>
            </a:pPr>
            <a:r>
              <a:rPr lang="en-US" sz="2000"/>
              <a:t>Initially, d[v]=∞.</a:t>
            </a:r>
          </a:p>
          <a:p>
            <a:pPr lvl="2">
              <a:spcBef>
                <a:spcPct val="100000"/>
              </a:spcBef>
            </a:pPr>
            <a:r>
              <a:rPr lang="en-US" sz="2000"/>
              <a:t>Reduce as algorithm progresses.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2000"/>
              <a:t>	But always maintain d[v] ≥ δ(s, v).</a:t>
            </a:r>
          </a:p>
          <a:p>
            <a:pPr lvl="2">
              <a:spcBef>
                <a:spcPct val="100000"/>
              </a:spcBef>
            </a:pPr>
            <a:r>
              <a:rPr lang="en-US" sz="2000"/>
              <a:t>Call d[v] a shortest-path estimate.</a:t>
            </a:r>
          </a:p>
          <a:p>
            <a:pPr lvl="1">
              <a:spcBef>
                <a:spcPct val="100000"/>
              </a:spcBef>
            </a:pPr>
            <a:r>
              <a:rPr lang="en-US" sz="2400"/>
              <a:t>π[v] = predecessor of v on a shortest path from s.</a:t>
            </a:r>
          </a:p>
          <a:p>
            <a:pPr lvl="2">
              <a:spcBef>
                <a:spcPct val="100000"/>
              </a:spcBef>
            </a:pPr>
            <a:r>
              <a:rPr lang="en-US" sz="2000"/>
              <a:t>If no predecessor, π[v] = NIL.</a:t>
            </a:r>
          </a:p>
          <a:p>
            <a:pPr lvl="2">
              <a:spcBef>
                <a:spcPct val="100000"/>
              </a:spcBef>
            </a:pPr>
            <a:r>
              <a:rPr lang="en-US" sz="2000"/>
              <a:t>π induces a tree — </a:t>
            </a:r>
            <a:r>
              <a:rPr lang="en-US" sz="2000" b="1">
                <a:solidFill>
                  <a:schemeClr val="tx2"/>
                </a:solidFill>
              </a:rPr>
              <a:t>shortest-path tree</a:t>
            </a:r>
            <a:r>
              <a:rPr lang="en-US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1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22400"/>
            <a:ext cx="8416925" cy="4905375"/>
          </a:xfrm>
          <a:noFill/>
          <a:ln/>
        </p:spPr>
        <p:txBody>
          <a:bodyPr/>
          <a:lstStyle/>
          <a:p>
            <a:r>
              <a:rPr lang="en-US" sz="3200" dirty="0"/>
              <a:t>All shortest</a:t>
            </a:r>
            <a:r>
              <a:rPr lang="en-US" sz="3200"/>
              <a:t>-</a:t>
            </a:r>
            <a:r>
              <a:rPr lang="en-US" sz="3200" smtClean="0"/>
              <a:t>path </a:t>
            </a:r>
            <a:r>
              <a:rPr lang="en-US" sz="3200" dirty="0"/>
              <a:t>algorithms start with the same initialization</a:t>
            </a:r>
            <a:r>
              <a:rPr lang="en-US" sz="3200" dirty="0" smtClean="0"/>
              <a:t>:</a:t>
            </a:r>
          </a:p>
          <a:p>
            <a:pPr lvl="1">
              <a:buFontTx/>
              <a:buNone/>
            </a:pPr>
            <a:r>
              <a:rPr lang="en-US" sz="2800" dirty="0"/>
              <a:t>INIT-SINGLE-SOURCE(V, </a:t>
            </a:r>
            <a:r>
              <a:rPr lang="en-US" sz="2800" dirty="0" err="1"/>
              <a:t>s</a:t>
            </a:r>
            <a:r>
              <a:rPr lang="en-US" sz="2800" dirty="0"/>
              <a:t>)</a:t>
            </a:r>
          </a:p>
          <a:p>
            <a:pPr lvl="1">
              <a:buFontTx/>
              <a:buNone/>
            </a:pPr>
            <a:r>
              <a:rPr lang="en-US" sz="2800" b="1" dirty="0">
                <a:solidFill>
                  <a:schemeClr val="accent3"/>
                </a:solidFill>
              </a:rPr>
              <a:t>for each </a:t>
            </a:r>
            <a:r>
              <a:rPr lang="en-US" sz="2800" dirty="0" err="1"/>
              <a:t>v</a:t>
            </a:r>
            <a:r>
              <a:rPr lang="en-US" sz="2800" dirty="0"/>
              <a:t> in V</a:t>
            </a:r>
          </a:p>
          <a:p>
            <a:pPr lvl="2">
              <a:buFontTx/>
              <a:buNone/>
            </a:pPr>
            <a:r>
              <a:rPr lang="en-US" sz="2400" b="1" dirty="0">
                <a:solidFill>
                  <a:srgbClr val="0000FF"/>
                </a:solidFill>
              </a:rPr>
              <a:t>do </a:t>
            </a:r>
            <a:r>
              <a:rPr lang="en-US" sz="2400" dirty="0" err="1"/>
              <a:t>d[v</a:t>
            </a:r>
            <a:r>
              <a:rPr lang="en-US" sz="2400" dirty="0"/>
              <a:t>]←∞</a:t>
            </a:r>
          </a:p>
          <a:p>
            <a:pPr lvl="3">
              <a:buFontTx/>
              <a:buNone/>
            </a:pPr>
            <a:r>
              <a:rPr lang="en-US" sz="2000" dirty="0" err="1"/>
              <a:t>π[v</a:t>
            </a:r>
            <a:r>
              <a:rPr lang="en-US" sz="2000" dirty="0"/>
              <a:t>] ← NIL</a:t>
            </a:r>
          </a:p>
          <a:p>
            <a:pPr lvl="1">
              <a:buFontTx/>
              <a:buNone/>
            </a:pPr>
            <a:r>
              <a:rPr lang="en-US" sz="2800" dirty="0" err="1"/>
              <a:t>d[s</a:t>
            </a:r>
            <a:r>
              <a:rPr lang="en-US" sz="2800" dirty="0"/>
              <a:t>] ←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115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Relaxing an edge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9663"/>
            <a:ext cx="7772400" cy="3200400"/>
          </a:xfrm>
          <a:noFill/>
          <a:ln/>
        </p:spPr>
        <p:txBody>
          <a:bodyPr/>
          <a:lstStyle/>
          <a:p>
            <a:r>
              <a:rPr lang="en-US" sz="2000" dirty="0"/>
              <a:t>Can we improve shortest-path estimate for </a:t>
            </a:r>
            <a:r>
              <a:rPr lang="en-US" sz="2000" dirty="0" err="1"/>
              <a:t>v</a:t>
            </a:r>
            <a:r>
              <a:rPr lang="en-US" sz="2000" dirty="0"/>
              <a:t> by</a:t>
            </a:r>
            <a:r>
              <a:rPr lang="en-US" sz="2000" dirty="0" smtClean="0"/>
              <a:t> first going to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u</a:t>
            </a:r>
            <a:r>
              <a:rPr lang="en-US" sz="2000" dirty="0" smtClean="0"/>
              <a:t> </a:t>
            </a:r>
            <a:r>
              <a:rPr lang="en-US" sz="2000" dirty="0"/>
              <a:t>and</a:t>
            </a:r>
            <a:r>
              <a:rPr lang="en-US" sz="2000" dirty="0" smtClean="0"/>
              <a:t> then following edge </a:t>
            </a:r>
            <a:r>
              <a:rPr lang="en-US" sz="2000" b="1" i="1" dirty="0" smtClean="0">
                <a:solidFill>
                  <a:srgbClr val="800000"/>
                </a:solidFill>
              </a:rPr>
              <a:t>(</a:t>
            </a:r>
            <a:r>
              <a:rPr lang="en-US" sz="2000" b="1" i="1" dirty="0" err="1">
                <a:solidFill>
                  <a:srgbClr val="800000"/>
                </a:solidFill>
              </a:rPr>
              <a:t>u,v</a:t>
            </a:r>
            <a:r>
              <a:rPr lang="en-US" sz="2000" b="1" i="1" dirty="0">
                <a:solidFill>
                  <a:srgbClr val="800000"/>
                </a:solidFill>
              </a:rPr>
              <a:t>)</a:t>
            </a:r>
            <a:r>
              <a:rPr lang="en-US" sz="2000" dirty="0" smtClean="0"/>
              <a:t>?</a:t>
            </a:r>
          </a:p>
          <a:p>
            <a:pPr>
              <a:buFontTx/>
              <a:buNone/>
            </a:pPr>
            <a:r>
              <a:rPr lang="en-US" sz="2000" dirty="0" err="1"/>
              <a:t>RELAX(u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 smtClean="0"/>
              <a:t>, </a:t>
            </a:r>
            <a:r>
              <a:rPr lang="en-US" sz="2000" dirty="0" err="1" smtClean="0"/>
              <a:t>w</a:t>
            </a:r>
            <a:r>
              <a:rPr lang="en-US" sz="2000" dirty="0"/>
              <a:t>)</a:t>
            </a:r>
          </a:p>
          <a:p>
            <a:pPr>
              <a:buFontTx/>
              <a:buNone/>
            </a:pPr>
            <a:r>
              <a:rPr lang="en-US" sz="2000" dirty="0"/>
              <a:t>	if </a:t>
            </a:r>
            <a:r>
              <a:rPr lang="en-US" sz="2000" dirty="0" err="1"/>
              <a:t>d[v</a:t>
            </a:r>
            <a:r>
              <a:rPr lang="en-US" sz="2000" dirty="0"/>
              <a:t>] &gt; </a:t>
            </a:r>
            <a:r>
              <a:rPr lang="en-US" sz="2000" dirty="0" err="1"/>
              <a:t>d[u</a:t>
            </a:r>
            <a:r>
              <a:rPr lang="en-US" sz="2000" dirty="0"/>
              <a:t>] + </a:t>
            </a:r>
            <a:r>
              <a:rPr lang="en-US" sz="2000" dirty="0" err="1"/>
              <a:t>w(u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/>
              <a:t>) then </a:t>
            </a:r>
          </a:p>
          <a:p>
            <a:pPr>
              <a:buFontTx/>
              <a:buNone/>
            </a:pPr>
            <a:r>
              <a:rPr lang="en-US" sz="2000" dirty="0"/>
              <a:t>		</a:t>
            </a:r>
            <a:r>
              <a:rPr lang="en-US" sz="2000" dirty="0" err="1"/>
              <a:t>d[v</a:t>
            </a:r>
            <a:r>
              <a:rPr lang="en-US" sz="2000" dirty="0"/>
              <a:t>] ← </a:t>
            </a:r>
            <a:r>
              <a:rPr lang="en-US" sz="2000" dirty="0" err="1"/>
              <a:t>d[u</a:t>
            </a:r>
            <a:r>
              <a:rPr lang="en-US" sz="2000" dirty="0"/>
              <a:t>] + </a:t>
            </a:r>
            <a:r>
              <a:rPr lang="en-US" sz="2000" dirty="0" err="1"/>
              <a:t>w(u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/>
              <a:t>)</a:t>
            </a:r>
          </a:p>
          <a:p>
            <a:pPr>
              <a:buFontTx/>
              <a:buNone/>
            </a:pPr>
            <a:r>
              <a:rPr lang="en-US" sz="2000" dirty="0"/>
              <a:t>		</a:t>
            </a:r>
            <a:r>
              <a:rPr lang="en-US" sz="2000" dirty="0" err="1"/>
              <a:t>π[v</a:t>
            </a:r>
            <a:r>
              <a:rPr lang="en-US" sz="2000" dirty="0"/>
              <a:t>]← </a:t>
            </a:r>
            <a:r>
              <a:rPr lang="en-US" sz="2000" dirty="0" err="1"/>
              <a:t>u</a:t>
            </a:r>
            <a:endParaRPr lang="en-US" sz="2000" dirty="0"/>
          </a:p>
        </p:txBody>
      </p:sp>
      <p:pic>
        <p:nvPicPr>
          <p:cNvPr id="1371140" name="Picture 4" descr="fig24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459" b="48509"/>
          <a:stretch>
            <a:fillRect/>
          </a:stretch>
        </p:blipFill>
        <p:spPr bwMode="auto">
          <a:xfrm>
            <a:off x="1981200" y="4078576"/>
            <a:ext cx="581025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39" grpId="0" build="p" bldLvl="4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single-source shortest-path strategy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marL="381000" indent="-381000">
              <a:buFont typeface="Wingdings" pitchFamily="35" charset="2"/>
              <a:buAutoNum type="arabicPeriod"/>
            </a:pPr>
            <a:r>
              <a:rPr lang="en-US" dirty="0"/>
              <a:t>Start by calling INIT-SINGLE-SOURCE</a:t>
            </a:r>
          </a:p>
          <a:p>
            <a:pPr marL="381000" indent="-381000">
              <a:buFont typeface="Wingdings" pitchFamily="35" charset="2"/>
              <a:buAutoNum type="arabicPeriod"/>
            </a:pPr>
            <a:r>
              <a:rPr lang="en-US" dirty="0"/>
              <a:t>Relax Edges</a:t>
            </a:r>
          </a:p>
          <a:p>
            <a:pPr marL="381000" indent="-381000">
              <a:buFont typeface="Wingdings" pitchFamily="35" charset="2"/>
              <a:buAutoNum type="arabicPeriod"/>
            </a:pPr>
            <a:endParaRPr lang="en-US" dirty="0"/>
          </a:p>
          <a:p>
            <a:pPr marL="381000" indent="0">
              <a:buFontTx/>
              <a:buNone/>
            </a:pPr>
            <a:r>
              <a:rPr lang="en-US" dirty="0"/>
              <a:t>Algorithms differ in the order in which edges are </a:t>
            </a:r>
            <a:r>
              <a:rPr lang="en-US" dirty="0" smtClean="0"/>
              <a:t>taken and</a:t>
            </a:r>
            <a:r>
              <a:rPr lang="en-US" dirty="0"/>
              <a:t> </a:t>
            </a:r>
            <a:r>
              <a:rPr lang="en-US" dirty="0" smtClean="0"/>
              <a:t>how </a:t>
            </a:r>
            <a:r>
              <a:rPr lang="en-US" dirty="0"/>
              <a:t>many times each edge is relaxed.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shortest path problem</a:t>
            </a:r>
          </a:p>
          <a:p>
            <a:r>
              <a:rPr lang="en-US" dirty="0" smtClean="0"/>
              <a:t>Single-source shortest path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Shortest path on a directed acyclic graph (DAG)</a:t>
            </a:r>
          </a:p>
          <a:p>
            <a:pPr lvl="1"/>
            <a:r>
              <a:rPr lang="en-US" dirty="0" smtClean="0"/>
              <a:t>Shortest path on a general graph: 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shortest path problem</a:t>
            </a:r>
          </a:p>
          <a:p>
            <a:r>
              <a:rPr lang="en-US" dirty="0" smtClean="0"/>
              <a:t>Single-source shortest path</a:t>
            </a:r>
          </a:p>
          <a:p>
            <a:pPr lvl="1"/>
            <a:r>
              <a:rPr lang="en-US" dirty="0" smtClean="0"/>
              <a:t>Shortest path on a directed acyclic graph (DAG)</a:t>
            </a:r>
          </a:p>
          <a:p>
            <a:pPr lvl="1"/>
            <a:r>
              <a:rPr lang="en-US" dirty="0" smtClean="0"/>
              <a:t>Shortest path on a general graph: 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3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1.   Single-Source Shortest Path on a Directed Acyclic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 topologically sort nodes and relax in linear order.</a:t>
            </a:r>
          </a:p>
          <a:p>
            <a:r>
              <a:rPr lang="en-US" dirty="0" smtClean="0"/>
              <a:t>Efficient, since </a:t>
            </a:r>
            <a:r>
              <a:rPr lang="en-US" i="1" dirty="0" err="1" smtClean="0"/>
              <a:t>δ[u</a:t>
            </a:r>
            <a:r>
              <a:rPr lang="en-US" i="1" dirty="0" smtClean="0"/>
              <a:t>] </a:t>
            </a:r>
            <a:r>
              <a:rPr lang="en-US" dirty="0" smtClean="0"/>
              <a:t>(shortest distance to </a:t>
            </a:r>
            <a:r>
              <a:rPr lang="en-US" i="1" dirty="0" err="1" smtClean="0"/>
              <a:t>u</a:t>
            </a:r>
            <a:r>
              <a:rPr lang="en-US" dirty="0" smtClean="0"/>
              <a:t>)  has already been computed when edge (</a:t>
            </a:r>
            <a:r>
              <a:rPr lang="en-US" dirty="0" err="1" smtClean="0"/>
              <a:t>u,v</a:t>
            </a:r>
            <a:r>
              <a:rPr lang="en-US" dirty="0" smtClean="0"/>
              <a:t>) is relaxed.</a:t>
            </a:r>
          </a:p>
          <a:p>
            <a:r>
              <a:rPr lang="en-US" dirty="0" smtClean="0"/>
              <a:t>Thus we only relax each edge once, and never have to backtrack.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31813"/>
            <a:ext cx="8956675" cy="396875"/>
          </a:xfrm>
        </p:spPr>
        <p:txBody>
          <a:bodyPr/>
          <a:lstStyle/>
          <a:p>
            <a:r>
              <a:rPr lang="en-US" sz="2800" dirty="0"/>
              <a:t>Example:  Single-source shortest paths in a directed acyclic graph (DAG)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0037"/>
            <a:ext cx="7772400" cy="822325"/>
          </a:xfrm>
          <a:noFill/>
          <a:ln/>
        </p:spPr>
        <p:txBody>
          <a:bodyPr/>
          <a:lstStyle/>
          <a:p>
            <a:pPr marL="381000" indent="-381000"/>
            <a:r>
              <a:rPr lang="en-US" dirty="0"/>
              <a:t>Since graph is a DAG, we are guaranteed no negative-weight cycles</a:t>
            </a:r>
            <a:r>
              <a:rPr lang="en-US" dirty="0" smtClean="0"/>
              <a:t>.</a:t>
            </a:r>
          </a:p>
          <a:p>
            <a:pPr marL="381000" indent="-381000"/>
            <a:r>
              <a:rPr lang="en-US" dirty="0" smtClean="0"/>
              <a:t>Thus algorithm can handle negative edges</a:t>
            </a:r>
            <a:endParaRPr lang="en-US" dirty="0"/>
          </a:p>
        </p:txBody>
      </p:sp>
      <p:sp>
        <p:nvSpPr>
          <p:cNvPr id="1373188" name="AutoShape 4"/>
          <p:cNvSpPr>
            <a:spLocks noChangeAspect="1" noChangeArrowheads="1" noTextEdit="1"/>
          </p:cNvSpPr>
          <p:nvPr/>
        </p:nvSpPr>
        <p:spPr bwMode="auto">
          <a:xfrm>
            <a:off x="1095375" y="3094038"/>
            <a:ext cx="71469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7318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3094038"/>
            <a:ext cx="71469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31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4005263"/>
            <a:ext cx="71469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31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4914900"/>
            <a:ext cx="71469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dag_shortest_path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798638"/>
            <a:ext cx="8534400" cy="2822575"/>
          </a:xfrm>
          <a:prstGeom prst="rect">
            <a:avLst/>
          </a:prstGeom>
          <a:noFill/>
        </p:spPr>
      </p:pic>
      <p:sp>
        <p:nvSpPr>
          <p:cNvPr id="1374211" name="Rectangle 3"/>
          <p:cNvSpPr>
            <a:spLocks noChangeArrowheads="1"/>
          </p:cNvSpPr>
          <p:nvPr/>
        </p:nvSpPr>
        <p:spPr bwMode="auto">
          <a:xfrm>
            <a:off x="177800" y="409575"/>
            <a:ext cx="8761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35" charset="0"/>
              </a:rPr>
              <a:t>Algorithm</a:t>
            </a:r>
          </a:p>
        </p:txBody>
      </p:sp>
      <p:graphicFrame>
        <p:nvGraphicFramePr>
          <p:cNvPr id="1374212" name="Object 4"/>
          <p:cNvGraphicFramePr>
            <a:graphicFrameLocks noChangeAspect="1"/>
          </p:cNvGraphicFramePr>
          <p:nvPr/>
        </p:nvGraphicFramePr>
        <p:xfrm>
          <a:off x="303213" y="5113338"/>
          <a:ext cx="1193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91" name="Equation" r:id="rId4" imgW="431640" imgH="190440" progId="Equation.DSMT4">
                  <p:embed/>
                </p:oleObj>
              </mc:Choice>
              <mc:Fallback>
                <p:oleObj name="Equation" r:id="rId4" imgW="43164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5113338"/>
                        <a:ext cx="1193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4213" name="Object 5"/>
          <p:cNvGraphicFramePr>
            <a:graphicFrameLocks noChangeAspect="1"/>
          </p:cNvGraphicFramePr>
          <p:nvPr/>
        </p:nvGraphicFramePr>
        <p:xfrm>
          <a:off x="1766888" y="5129213"/>
          <a:ext cx="1555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92" name="Equation" r:id="rId6" imgW="660240" imgH="215640" progId="Equation.DSMT4">
                  <p:embed/>
                </p:oleObj>
              </mc:Choice>
              <mc:Fallback>
                <p:oleObj name="Equation" r:id="rId6" imgW="6602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5129213"/>
                        <a:ext cx="15557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75235" name="Object 3"/>
          <p:cNvGraphicFramePr>
            <a:graphicFrameLocks noChangeAspect="1"/>
          </p:cNvGraphicFramePr>
          <p:nvPr/>
        </p:nvGraphicFramePr>
        <p:xfrm>
          <a:off x="887413" y="2824163"/>
          <a:ext cx="744378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1" name="Picture Publisher Image" r:id="rId3" imgW="3781440" imgH="1390680" progId="">
                  <p:embed/>
                </p:oleObj>
              </mc:Choice>
              <mc:Fallback>
                <p:oleObj name="Picture Publisher Image" r:id="rId3" imgW="3781440" imgH="1390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824163"/>
                        <a:ext cx="7443787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6258" name="Object 2"/>
          <p:cNvGraphicFramePr>
            <a:graphicFrameLocks noChangeAspect="1"/>
          </p:cNvGraphicFramePr>
          <p:nvPr/>
        </p:nvGraphicFramePr>
        <p:xfrm>
          <a:off x="1301750" y="2132013"/>
          <a:ext cx="714375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5" name="Picture Publisher Image" r:id="rId3" imgW="3781440" imgH="1666800" progId="">
                  <p:embed/>
                </p:oleObj>
              </mc:Choice>
              <mc:Fallback>
                <p:oleObj name="Picture Publisher Image" r:id="rId3" imgW="3781440" imgH="1666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132013"/>
                        <a:ext cx="714375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77283" name="Object 3"/>
          <p:cNvGraphicFramePr>
            <a:graphicFrameLocks noChangeAspect="1"/>
          </p:cNvGraphicFramePr>
          <p:nvPr/>
        </p:nvGraphicFramePr>
        <p:xfrm>
          <a:off x="604838" y="2219325"/>
          <a:ext cx="71945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9" name="Picture Publisher Image" r:id="rId3" imgW="3867120" imgH="1571760" progId="">
                  <p:embed/>
                </p:oleObj>
              </mc:Choice>
              <mc:Fallback>
                <p:oleObj name="Picture Publisher Image" r:id="rId3" imgW="3867120" imgH="1571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2219325"/>
                        <a:ext cx="719455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78307" name="Object 3"/>
          <p:cNvGraphicFramePr>
            <a:graphicFrameLocks noChangeAspect="1"/>
          </p:cNvGraphicFramePr>
          <p:nvPr/>
        </p:nvGraphicFramePr>
        <p:xfrm>
          <a:off x="782638" y="2393950"/>
          <a:ext cx="7802562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3" name="Picture Publisher Image" r:id="rId3" imgW="3724200" imgH="1552680" progId="">
                  <p:embed/>
                </p:oleObj>
              </mc:Choice>
              <mc:Fallback>
                <p:oleObj name="Picture Publisher Image" r:id="rId3" imgW="3724200" imgH="1552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393950"/>
                        <a:ext cx="7802562" cy="325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79331" name="Object 3"/>
          <p:cNvGraphicFramePr>
            <a:graphicFrameLocks noChangeAspect="1"/>
          </p:cNvGraphicFramePr>
          <p:nvPr/>
        </p:nvGraphicFramePr>
        <p:xfrm>
          <a:off x="708025" y="2155825"/>
          <a:ext cx="740251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7" name="Picture Publisher Image" r:id="rId3" imgW="3809880" imgH="1666800" progId="">
                  <p:embed/>
                </p:oleObj>
              </mc:Choice>
              <mc:Fallback>
                <p:oleObj name="Picture Publisher Image" r:id="rId3" imgW="3809880" imgH="1666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155825"/>
                        <a:ext cx="740251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80355" name="Object 3"/>
          <p:cNvGraphicFramePr>
            <a:graphicFrameLocks noChangeAspect="1"/>
          </p:cNvGraphicFramePr>
          <p:nvPr/>
        </p:nvGraphicFramePr>
        <p:xfrm>
          <a:off x="800100" y="2511425"/>
          <a:ext cx="7654925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1" name="Picture Publisher Image" r:id="rId3" imgW="3781440" imgH="1371600" progId="">
                  <p:embed/>
                </p:oleObj>
              </mc:Choice>
              <mc:Fallback>
                <p:oleObj name="Picture Publisher Image" r:id="rId3" imgW="3781440" imgH="137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511425"/>
                        <a:ext cx="7654925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Correctness:  Path relaxation property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381379" name="Object 3"/>
          <p:cNvGraphicFramePr>
            <a:graphicFrameLocks noChangeAspect="1"/>
          </p:cNvGraphicFramePr>
          <p:nvPr/>
        </p:nvGraphicFramePr>
        <p:xfrm>
          <a:off x="358775" y="1766888"/>
          <a:ext cx="8391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07" name="Equation" r:id="rId3" imgW="4508280" imgH="228600" progId="Equation.DSMT4">
                  <p:embed/>
                </p:oleObj>
              </mc:Choice>
              <mc:Fallback>
                <p:oleObj name="Equation" r:id="rId3" imgW="4508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766888"/>
                        <a:ext cx="83915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1380" name="Object 4"/>
          <p:cNvGraphicFramePr>
            <a:graphicFrameLocks noChangeAspect="1"/>
          </p:cNvGraphicFramePr>
          <p:nvPr/>
        </p:nvGraphicFramePr>
        <p:xfrm>
          <a:off x="373063" y="2362200"/>
          <a:ext cx="666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08" name="Equation" r:id="rId5" imgW="3581280" imgH="228600" progId="Equation.DSMT4">
                  <p:embed/>
                </p:oleObj>
              </mc:Choice>
              <mc:Fallback>
                <p:oleObj name="Equation" r:id="rId5" imgW="35812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362200"/>
                        <a:ext cx="66659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1381" name="Object 5"/>
          <p:cNvGraphicFramePr>
            <a:graphicFrameLocks noChangeAspect="1"/>
          </p:cNvGraphicFramePr>
          <p:nvPr/>
        </p:nvGraphicFramePr>
        <p:xfrm>
          <a:off x="374650" y="2925763"/>
          <a:ext cx="53387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09" name="Equation" r:id="rId7" imgW="2869920" imgH="215640" progId="Equation.DSMT4">
                  <p:embed/>
                </p:oleObj>
              </mc:Choice>
              <mc:Fallback>
                <p:oleObj name="Equation" r:id="rId7" imgW="286992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925763"/>
                        <a:ext cx="53387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1382" name="Object 6"/>
          <p:cNvGraphicFramePr>
            <a:graphicFrameLocks noChangeAspect="1"/>
          </p:cNvGraphicFramePr>
          <p:nvPr/>
        </p:nvGraphicFramePr>
        <p:xfrm>
          <a:off x="377825" y="3454400"/>
          <a:ext cx="3073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0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454400"/>
                        <a:ext cx="3073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The shortest path problem</a:t>
            </a:r>
          </a:p>
          <a:p>
            <a:r>
              <a:rPr lang="en-US" dirty="0" smtClean="0"/>
              <a:t>Single-source shortest path</a:t>
            </a:r>
          </a:p>
          <a:p>
            <a:pPr lvl="1"/>
            <a:r>
              <a:rPr lang="en-US" dirty="0" smtClean="0"/>
              <a:t>Shortest path on a directed acyclic graph (DAG)</a:t>
            </a:r>
          </a:p>
          <a:p>
            <a:pPr lvl="1"/>
            <a:r>
              <a:rPr lang="en-US" dirty="0" smtClean="0"/>
              <a:t>Shortest path on a general graph: 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6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Correctness of DAG Shortest Path Algorithm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981200"/>
            <a:ext cx="8164512" cy="4114800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/>
              <a:t>Because we process vertices in topologically sorted order, edges of </a:t>
            </a:r>
            <a:r>
              <a:rPr lang="en-US" i="1"/>
              <a:t>any</a:t>
            </a:r>
            <a:r>
              <a:rPr lang="en-US"/>
              <a:t> path are relaxed in order of appearance in the path.</a:t>
            </a:r>
          </a:p>
          <a:p>
            <a:pPr lvl="1">
              <a:spcBef>
                <a:spcPct val="100000"/>
              </a:spcBef>
            </a:pPr>
            <a:r>
              <a:rPr lang="en-US">
                <a:sym typeface="Wingdings" pitchFamily="35" charset="2"/>
              </a:rPr>
              <a:t></a:t>
            </a:r>
            <a:r>
              <a:rPr lang="en-US"/>
              <a:t>Edges on any shortest path are relaxed in order.</a:t>
            </a:r>
          </a:p>
          <a:p>
            <a:pPr lvl="1">
              <a:spcBef>
                <a:spcPct val="100000"/>
              </a:spcBef>
            </a:pPr>
            <a:r>
              <a:rPr lang="en-US">
                <a:sym typeface="Wingdings" pitchFamily="35" charset="2"/>
              </a:rPr>
              <a:t></a:t>
            </a:r>
            <a:r>
              <a:rPr lang="en-US"/>
              <a:t>By path-relaxation property,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shortest path problem</a:t>
            </a:r>
          </a:p>
          <a:p>
            <a:r>
              <a:rPr lang="en-US" dirty="0" smtClean="0"/>
              <a:t>Single-source shortest path</a:t>
            </a:r>
          </a:p>
          <a:p>
            <a:pPr lvl="1"/>
            <a:r>
              <a:rPr lang="en-US" dirty="0" smtClean="0"/>
              <a:t>Shortest path on a directed acyclic graph (DAG)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Shortest path on a general graph:  </a:t>
            </a:r>
            <a:r>
              <a:rPr lang="en-US" b="1" dirty="0" err="1" smtClean="0">
                <a:solidFill>
                  <a:srgbClr val="800000"/>
                </a:solidFill>
              </a:rPr>
              <a:t>Dijkstra’s</a:t>
            </a:r>
            <a:r>
              <a:rPr lang="en-US" b="1" dirty="0" smtClean="0">
                <a:solidFill>
                  <a:srgbClr val="800000"/>
                </a:solidFill>
              </a:rPr>
              <a:t> algorithm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51910"/>
            <a:ext cx="8229600" cy="566447"/>
          </a:xfrm>
        </p:spPr>
        <p:txBody>
          <a:bodyPr/>
          <a:lstStyle/>
          <a:p>
            <a:r>
              <a:rPr lang="en-US" dirty="0" smtClean="0"/>
              <a:t>Example 2.  Single-Source Shortest Path on a General Graph (May Contain Cycles)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2574"/>
            <a:ext cx="8229600" cy="4730862"/>
          </a:xfrm>
        </p:spPr>
        <p:txBody>
          <a:bodyPr/>
          <a:lstStyle/>
          <a:p>
            <a:r>
              <a:rPr lang="en-US" dirty="0" smtClean="0"/>
              <a:t>This is fundamentally harder, because the first paths we discover may not be the shortest (not monotonic).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 (E. Dijkstra,1959)</a:t>
            </a:r>
            <a:endParaRPr lang="en-US" dirty="0"/>
          </a:p>
        </p:txBody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117" y="957034"/>
            <a:ext cx="6630656" cy="4114800"/>
          </a:xfrm>
          <a:noFill/>
          <a:ln/>
        </p:spPr>
        <p:txBody>
          <a:bodyPr/>
          <a:lstStyle/>
          <a:p>
            <a:r>
              <a:rPr lang="en-US" dirty="0"/>
              <a:t>Applies to </a:t>
            </a:r>
            <a:r>
              <a:rPr lang="en-US" dirty="0" smtClean="0"/>
              <a:t>general, weighted, </a:t>
            </a:r>
            <a:r>
              <a:rPr lang="en-US" dirty="0"/>
              <a:t>directed</a:t>
            </a:r>
            <a:r>
              <a:rPr lang="en-US" dirty="0" smtClean="0"/>
              <a:t> or undirected graph </a:t>
            </a:r>
            <a:r>
              <a:rPr lang="en-US" dirty="0"/>
              <a:t>(may contain cycles).</a:t>
            </a:r>
          </a:p>
          <a:p>
            <a:r>
              <a:rPr lang="en-US" dirty="0"/>
              <a:t>But weights must be non-negative</a:t>
            </a:r>
            <a:r>
              <a:rPr lang="en-US" dirty="0" smtClean="0"/>
              <a:t>. (But they can be 0!)</a:t>
            </a:r>
          </a:p>
          <a:p>
            <a:r>
              <a:rPr lang="en-US" dirty="0"/>
              <a:t>Essentially a weighted version of BFS.</a:t>
            </a:r>
          </a:p>
          <a:p>
            <a:pPr lvl="1"/>
            <a:r>
              <a:rPr lang="en-US" dirty="0"/>
              <a:t>Instead of a FIFO queue, uses a priority queue.</a:t>
            </a:r>
          </a:p>
          <a:p>
            <a:pPr lvl="1"/>
            <a:r>
              <a:rPr lang="en-US" dirty="0"/>
              <a:t>Keys are shortest-path weights (</a:t>
            </a:r>
            <a:r>
              <a:rPr lang="en-US" dirty="0" err="1"/>
              <a:t>d[v</a:t>
            </a:r>
            <a:r>
              <a:rPr lang="en-US" dirty="0"/>
              <a:t>]).</a:t>
            </a:r>
          </a:p>
          <a:p>
            <a:r>
              <a:rPr lang="en-US" dirty="0"/>
              <a:t>Maintain 2 sets of vertices:</a:t>
            </a:r>
          </a:p>
          <a:p>
            <a:pPr lvl="1"/>
            <a:r>
              <a:rPr lang="en-US" dirty="0"/>
              <a:t>S = vertices whose final shortest-path weights are determined.</a:t>
            </a:r>
          </a:p>
          <a:p>
            <a:pPr lvl="1"/>
            <a:r>
              <a:rPr lang="en-US" dirty="0"/>
              <a:t>Q = priority queue = V-S.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836"/>
          <a:stretch>
            <a:fillRect/>
          </a:stretch>
        </p:blipFill>
        <p:spPr>
          <a:xfrm>
            <a:off x="6653986" y="1144149"/>
            <a:ext cx="2400573" cy="4061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6725" y="5315659"/>
            <a:ext cx="174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Edsger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2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 bwMode="auto">
          <a:xfrm>
            <a:off x="4328163" y="5489267"/>
            <a:ext cx="2202464" cy="116145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smtClean="0"/>
              <a:t>Algorithm:  Operation </a:t>
            </a:r>
            <a:endParaRPr lang="en-US" dirty="0">
              <a:ea typeface="Tahoma" pitchFamily="39" charset="0"/>
              <a:cs typeface="Tahoma" pitchFamily="39" charset="0"/>
            </a:endParaRPr>
          </a:p>
        </p:txBody>
      </p:sp>
      <p:sp>
        <p:nvSpPr>
          <p:cNvPr id="245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1342" y="1243250"/>
            <a:ext cx="8765419" cy="4495800"/>
          </a:xfrm>
        </p:spPr>
        <p:txBody>
          <a:bodyPr/>
          <a:lstStyle/>
          <a:p>
            <a:r>
              <a:rPr lang="en-US" sz="2000" dirty="0" smtClean="0"/>
              <a:t>We grow a “</a:t>
            </a:r>
            <a:r>
              <a:rPr lang="en-US" sz="2000" b="1" dirty="0" smtClean="0">
                <a:solidFill>
                  <a:schemeClr val="tx2"/>
                </a:solidFill>
              </a:rPr>
              <a:t>cloud</a:t>
            </a:r>
            <a:r>
              <a:rPr lang="en-US" sz="2000" dirty="0" smtClean="0"/>
              <a:t>” </a:t>
            </a:r>
            <a:r>
              <a:rPr lang="en-US" sz="2000" i="1" dirty="0" smtClean="0"/>
              <a:t>S</a:t>
            </a:r>
            <a:r>
              <a:rPr lang="en-US" sz="2000" dirty="0" smtClean="0"/>
              <a:t> of vertices, beginning with </a:t>
            </a:r>
            <a:r>
              <a:rPr lang="en-US" sz="2000" b="1" i="1" dirty="0" err="1" smtClean="0">
                <a:latin typeface="Times New Roman" pitchFamily="39" charset="0"/>
              </a:rPr>
              <a:t>s</a:t>
            </a:r>
            <a:r>
              <a:rPr lang="en-US" sz="2000" dirty="0" smtClean="0"/>
              <a:t> and eventually covering all the vertices</a:t>
            </a:r>
          </a:p>
          <a:p>
            <a:r>
              <a:rPr lang="en-US" sz="2000" dirty="0" smtClean="0"/>
              <a:t>We store with each vertex </a:t>
            </a:r>
            <a:r>
              <a:rPr lang="en-US" sz="2000" b="1" i="1" dirty="0" err="1" smtClean="0">
                <a:latin typeface="Times New Roman" pitchFamily="39" charset="0"/>
              </a:rPr>
              <a:t>v</a:t>
            </a:r>
            <a:r>
              <a:rPr lang="en-US" sz="2000" dirty="0" smtClean="0"/>
              <a:t> a label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39" charset="0"/>
              </a:rPr>
              <a:t>d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39" charset="0"/>
              </a:rPr>
              <a:t>(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39" charset="0"/>
              </a:rPr>
              <a:t>v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39" charset="0"/>
              </a:rPr>
              <a:t>)</a:t>
            </a:r>
            <a:r>
              <a:rPr lang="en-US" sz="2000" dirty="0" smtClean="0"/>
              <a:t> representing the distance of </a:t>
            </a:r>
            <a:r>
              <a:rPr lang="en-US" sz="2000" b="1" i="1" dirty="0" err="1" smtClean="0">
                <a:latin typeface="Times New Roman" pitchFamily="39" charset="0"/>
              </a:rPr>
              <a:t>v</a:t>
            </a:r>
            <a:r>
              <a:rPr lang="en-US" sz="2000" dirty="0" smtClean="0"/>
              <a:t> from </a:t>
            </a:r>
            <a:r>
              <a:rPr lang="en-US" sz="2000" b="1" i="1" dirty="0" err="1" smtClean="0">
                <a:latin typeface="Times New Roman" pitchFamily="39" charset="0"/>
              </a:rPr>
              <a:t>s</a:t>
            </a:r>
            <a:r>
              <a:rPr lang="en-US" sz="2000" dirty="0" smtClean="0"/>
              <a:t> in the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consisting of the cloud </a:t>
            </a:r>
            <a:r>
              <a:rPr lang="en-US" sz="2000" i="1" dirty="0" smtClean="0"/>
              <a:t>S</a:t>
            </a:r>
            <a:r>
              <a:rPr lang="en-US" sz="2000" dirty="0" smtClean="0"/>
              <a:t> and its adjacent vertices</a:t>
            </a:r>
          </a:p>
          <a:p>
            <a:r>
              <a:rPr lang="en-US" sz="2000" dirty="0" smtClean="0"/>
              <a:t>At each step</a:t>
            </a:r>
          </a:p>
          <a:p>
            <a:pPr lvl="1"/>
            <a:r>
              <a:rPr lang="en-US" sz="1800" dirty="0" smtClean="0"/>
              <a:t>We add to the cloud </a:t>
            </a:r>
            <a:r>
              <a:rPr lang="en-US" sz="1800" i="1" dirty="0" smtClean="0"/>
              <a:t>S</a:t>
            </a:r>
            <a:r>
              <a:rPr lang="en-US" sz="1800" dirty="0" smtClean="0"/>
              <a:t> the vertex </a:t>
            </a:r>
            <a:r>
              <a:rPr lang="en-US" sz="1800" b="1" i="1" dirty="0" err="1" smtClean="0">
                <a:latin typeface="Times New Roman" pitchFamily="39" charset="0"/>
              </a:rPr>
              <a:t>u</a:t>
            </a:r>
            <a:r>
              <a:rPr lang="en-US" sz="1800" b="1" i="1" dirty="0" smtClean="0">
                <a:latin typeface="Times New Roman" pitchFamily="39" charset="0"/>
              </a:rPr>
              <a:t> </a:t>
            </a:r>
            <a:r>
              <a:rPr lang="en-US" sz="1800" dirty="0" smtClean="0"/>
              <a:t>outside the cloud with the smallest distance label, </a:t>
            </a:r>
            <a:r>
              <a:rPr lang="en-US" sz="1800" b="1" i="1" dirty="0" err="1" smtClean="0">
                <a:latin typeface="Times New Roman" pitchFamily="39" charset="0"/>
              </a:rPr>
              <a:t>d</a:t>
            </a:r>
            <a:r>
              <a:rPr lang="en-US" sz="1800" dirty="0" err="1" smtClean="0">
                <a:latin typeface="Times New Roman" pitchFamily="39" charset="0"/>
              </a:rPr>
              <a:t>(</a:t>
            </a:r>
            <a:r>
              <a:rPr lang="en-US" sz="1800" b="1" i="1" dirty="0" err="1" smtClean="0">
                <a:latin typeface="Times New Roman" pitchFamily="39" charset="0"/>
              </a:rPr>
              <a:t>u</a:t>
            </a:r>
            <a:r>
              <a:rPr lang="en-US" sz="1800" dirty="0" smtClean="0">
                <a:latin typeface="Times New Roman" pitchFamily="39" charset="0"/>
              </a:rPr>
              <a:t>)</a:t>
            </a:r>
          </a:p>
          <a:p>
            <a:pPr lvl="1"/>
            <a:r>
              <a:rPr lang="en-US" sz="1800" dirty="0" smtClean="0"/>
              <a:t>We update the labels of the vertices adjacent to </a:t>
            </a:r>
            <a:r>
              <a:rPr lang="en-US" sz="1800" b="1" i="1" dirty="0" err="1" smtClean="0">
                <a:latin typeface="Times New Roman" pitchFamily="39" charset="0"/>
              </a:rPr>
              <a:t>u</a:t>
            </a:r>
            <a:r>
              <a:rPr lang="en-US" sz="1800" dirty="0" smtClean="0"/>
              <a:t> 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2788604" y="4404744"/>
            <a:ext cx="3570123" cy="18826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7166" y="5044149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 bwMode="auto">
          <a:xfrm>
            <a:off x="6829407" y="5035268"/>
            <a:ext cx="319699" cy="319699"/>
          </a:xfrm>
          <a:prstGeom prst="ellipse">
            <a:avLst/>
          </a:prstGeom>
          <a:solidFill>
            <a:srgbClr val="FF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56777" y="4404744"/>
            <a:ext cx="319699" cy="319699"/>
          </a:xfrm>
          <a:prstGeom prst="ellipse">
            <a:avLst/>
          </a:prstGeom>
          <a:solidFill>
            <a:srgbClr val="FF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34207" y="5807871"/>
            <a:ext cx="319699" cy="319699"/>
          </a:xfrm>
          <a:prstGeom prst="ellipse">
            <a:avLst/>
          </a:prstGeom>
          <a:solidFill>
            <a:srgbClr val="FF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39028" y="5967721"/>
            <a:ext cx="319699" cy="319699"/>
          </a:xfrm>
          <a:prstGeom prst="ellipse">
            <a:avLst/>
          </a:prstGeom>
          <a:solidFill>
            <a:srgbClr val="FF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 bwMode="auto">
          <a:xfrm>
            <a:off x="5666016" y="5807871"/>
            <a:ext cx="419831" cy="206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7" idx="2"/>
          </p:cNvCxnSpPr>
          <p:nvPr/>
        </p:nvCxnSpPr>
        <p:spPr bwMode="auto">
          <a:xfrm flipV="1">
            <a:off x="6039028" y="5195118"/>
            <a:ext cx="790379" cy="1598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7"/>
            <a:endCxn id="8" idx="3"/>
          </p:cNvCxnSpPr>
          <p:nvPr/>
        </p:nvCxnSpPr>
        <p:spPr bwMode="auto">
          <a:xfrm rot="5400000" flipH="1" flipV="1">
            <a:off x="7200710" y="4579202"/>
            <a:ext cx="404463" cy="601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0"/>
          </p:cNvCxnSpPr>
          <p:nvPr/>
        </p:nvCxnSpPr>
        <p:spPr bwMode="auto">
          <a:xfrm rot="16200000" flipH="1">
            <a:off x="6915205" y="5429019"/>
            <a:ext cx="452904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56790" y="5954468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839867" y="502584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641264" y="4464153"/>
          <a:ext cx="343836" cy="25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27" name="Equation" r:id="rId4" imgW="152400" imgH="114300" progId="Equation.DSMT4">
                  <p:embed/>
                </p:oleObj>
              </mc:Choice>
              <mc:Fallback>
                <p:oleObj name="Equation" r:id="rId4" imgW="152400" imgH="114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264" y="4464153"/>
                        <a:ext cx="343836" cy="257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1" name="Object 3"/>
          <p:cNvGraphicFramePr>
            <a:graphicFrameLocks noChangeAspect="1"/>
          </p:cNvGraphicFramePr>
          <p:nvPr/>
        </p:nvGraphicFramePr>
        <p:xfrm>
          <a:off x="7120049" y="5847220"/>
          <a:ext cx="34448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28" name="Equation" r:id="rId6" imgW="152400" imgH="114300" progId="Equation.DSMT4">
                  <p:embed/>
                </p:oleObj>
              </mc:Choice>
              <mc:Fallback>
                <p:oleObj name="Equation" r:id="rId6" imgW="152400" imgH="114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049" y="5847220"/>
                        <a:ext cx="34448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>
            <a:stCxn id="22" idx="3"/>
          </p:cNvCxnSpPr>
          <p:nvPr/>
        </p:nvCxnSpPr>
        <p:spPr bwMode="auto">
          <a:xfrm flipV="1">
            <a:off x="6355570" y="6014540"/>
            <a:ext cx="793536" cy="109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02287" y="5798444"/>
            <a:ext cx="39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165756" y="535496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30627" y="5767429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3" name="Oval 32"/>
          <p:cNvSpPr/>
          <p:nvPr/>
        </p:nvSpPr>
        <p:spPr bwMode="auto">
          <a:xfrm>
            <a:off x="3543480" y="5195116"/>
            <a:ext cx="319699" cy="319699"/>
          </a:xfrm>
          <a:prstGeom prst="ellipse">
            <a:avLst/>
          </a:prstGeom>
          <a:solidFill>
            <a:srgbClr val="FF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4399" y="515071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 It I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450" name="Picture 2" descr="dijks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146175"/>
            <a:ext cx="4895850" cy="3168650"/>
          </a:xfrm>
          <a:prstGeom prst="rect">
            <a:avLst/>
          </a:prstGeom>
          <a:noFill/>
        </p:spPr>
      </p:pic>
      <p:sp>
        <p:nvSpPr>
          <p:cNvPr id="1384451" name="Rectangle 3"/>
          <p:cNvSpPr>
            <a:spLocks noChangeArrowheads="1"/>
          </p:cNvSpPr>
          <p:nvPr/>
        </p:nvSpPr>
        <p:spPr bwMode="auto">
          <a:xfrm>
            <a:off x="317500" y="471488"/>
            <a:ext cx="863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chemeClr val="tx2"/>
                </a:solidFill>
                <a:latin typeface="Comic Sans MS" pitchFamily="35" charset="0"/>
              </a:rPr>
              <a:t>Dijkstra’s algorithm</a:t>
            </a:r>
          </a:p>
        </p:txBody>
      </p:sp>
      <p:sp>
        <p:nvSpPr>
          <p:cNvPr id="1384452" name="Rectangle 4"/>
          <p:cNvSpPr>
            <a:spLocks noChangeArrowheads="1"/>
          </p:cNvSpPr>
          <p:nvPr/>
        </p:nvSpPr>
        <p:spPr bwMode="auto">
          <a:xfrm>
            <a:off x="685800" y="4391025"/>
            <a:ext cx="7772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35" charset="2"/>
              <a:buChar char="n"/>
            </a:pPr>
            <a:r>
              <a:rPr lang="en-US" sz="1800" b="0">
                <a:latin typeface="Comic Sans MS" pitchFamily="35" charset="0"/>
              </a:rPr>
              <a:t>Dijkstra’s algorithm can be viewed as greedy, since it always chooses the “lightest” vertex in V − S to add to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52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 descr="dijkst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2513013"/>
            <a:ext cx="4895850" cy="3168650"/>
          </a:xfrm>
          <a:prstGeom prst="rect">
            <a:avLst/>
          </a:prstGeom>
          <a:noFill/>
        </p:spPr>
      </p:pic>
      <p:sp>
        <p:nvSpPr>
          <p:cNvPr id="1385475" name="Rectangle 3"/>
          <p:cNvSpPr>
            <a:spLocks noChangeArrowheads="1"/>
          </p:cNvSpPr>
          <p:nvPr/>
        </p:nvSpPr>
        <p:spPr bwMode="auto">
          <a:xfrm>
            <a:off x="317500" y="354013"/>
            <a:ext cx="863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chemeClr val="tx2"/>
                </a:solidFill>
                <a:latin typeface="Comic Sans MS" pitchFamily="35" charset="0"/>
              </a:rPr>
              <a:t>Dijkstra’s algorithm:  Analysis</a:t>
            </a: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685800" y="1120775"/>
            <a:ext cx="80930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35" charset="2"/>
              <a:buChar char="n"/>
            </a:pPr>
            <a:r>
              <a:rPr lang="en-US" sz="2000" b="0">
                <a:latin typeface="Comic Sans MS" pitchFamily="35" charset="0"/>
              </a:rPr>
              <a:t>Analysis:</a:t>
            </a:r>
          </a:p>
          <a:p>
            <a:pPr marL="742950" lvl="1" indent="-28575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35" charset="2"/>
              <a:buChar char="n"/>
            </a:pPr>
            <a:r>
              <a:rPr lang="en-US" sz="2000" b="0">
                <a:latin typeface="Comic Sans MS" pitchFamily="35" charset="0"/>
              </a:rPr>
              <a:t>Using minheap, queue operations takes </a:t>
            </a:r>
            <a:r>
              <a:rPr lang="en-US" sz="2000" b="0" i="1">
                <a:latin typeface="Comic Sans MS" pitchFamily="35" charset="0"/>
              </a:rPr>
              <a:t>O(logV)</a:t>
            </a:r>
            <a:r>
              <a:rPr lang="en-US" sz="2000" b="0">
                <a:latin typeface="Comic Sans MS" pitchFamily="35" charset="0"/>
              </a:rPr>
              <a:t> time</a:t>
            </a:r>
            <a:endParaRPr lang="en-US" sz="1800" b="0" i="1">
              <a:latin typeface="Comic Sans MS" pitchFamily="35" charset="0"/>
            </a:endParaRPr>
          </a:p>
        </p:txBody>
      </p:sp>
      <p:graphicFrame>
        <p:nvGraphicFramePr>
          <p:cNvPr id="1385477" name="Object 5"/>
          <p:cNvGraphicFramePr>
            <a:graphicFrameLocks noChangeAspect="1"/>
          </p:cNvGraphicFramePr>
          <p:nvPr/>
        </p:nvGraphicFramePr>
        <p:xfrm>
          <a:off x="5278438" y="3014663"/>
          <a:ext cx="6365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51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014663"/>
                        <a:ext cx="63658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8" name="Object 6"/>
          <p:cNvGraphicFramePr>
            <a:graphicFrameLocks noChangeAspect="1"/>
          </p:cNvGraphicFramePr>
          <p:nvPr/>
        </p:nvGraphicFramePr>
        <p:xfrm>
          <a:off x="5278438" y="4338638"/>
          <a:ext cx="10096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52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4338638"/>
                        <a:ext cx="100965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9" name="Object 7"/>
          <p:cNvGraphicFramePr>
            <a:graphicFrameLocks noChangeAspect="1"/>
          </p:cNvGraphicFramePr>
          <p:nvPr/>
        </p:nvGraphicFramePr>
        <p:xfrm>
          <a:off x="6253163" y="4338638"/>
          <a:ext cx="1879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53" name="Equation" r:id="rId8" imgW="1104840" imgH="203040" progId="Equation.DSMT4">
                  <p:embed/>
                </p:oleObj>
              </mc:Choice>
              <mc:Fallback>
                <p:oleObj name="Equation" r:id="rId8" imgW="110484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338638"/>
                        <a:ext cx="18796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80" name="Object 8"/>
          <p:cNvGraphicFramePr>
            <a:graphicFrameLocks noChangeAspect="1"/>
          </p:cNvGraphicFramePr>
          <p:nvPr/>
        </p:nvGraphicFramePr>
        <p:xfrm>
          <a:off x="5278438" y="5330825"/>
          <a:ext cx="10096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54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5330825"/>
                        <a:ext cx="10096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81" name="Object 9"/>
          <p:cNvGraphicFramePr>
            <a:graphicFrameLocks noChangeAspect="1"/>
          </p:cNvGraphicFramePr>
          <p:nvPr/>
        </p:nvGraphicFramePr>
        <p:xfrm>
          <a:off x="6249988" y="5334000"/>
          <a:ext cx="19002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55" name="Equation" r:id="rId12" imgW="1117440" imgH="203040" progId="Equation.DSMT4">
                  <p:embed/>
                </p:oleObj>
              </mc:Choice>
              <mc:Fallback>
                <p:oleObj name="Equation" r:id="rId12" imgW="111744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5334000"/>
                        <a:ext cx="19002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82" name="Object 10"/>
          <p:cNvGraphicFramePr>
            <a:graphicFrameLocks noChangeAspect="1"/>
          </p:cNvGraphicFramePr>
          <p:nvPr/>
        </p:nvGraphicFramePr>
        <p:xfrm>
          <a:off x="1033463" y="5910263"/>
          <a:ext cx="353536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56" name="Equation" r:id="rId14" imgW="2044440" imgH="203040" progId="Equation.DSMT4">
                  <p:embed/>
                </p:oleObj>
              </mc:Choice>
              <mc:Fallback>
                <p:oleObj name="Equation" r:id="rId14" imgW="204444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5910263"/>
                        <a:ext cx="3535362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476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21042" cy="8223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358900" y="1895475"/>
            <a:ext cx="5834063" cy="4229100"/>
            <a:chOff x="856" y="1194"/>
            <a:chExt cx="3675" cy="2664"/>
          </a:xfrm>
        </p:grpSpPr>
        <p:sp>
          <p:nvSpPr>
            <p:cNvPr id="13865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856" y="1194"/>
              <a:ext cx="3675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8650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6" y="1194"/>
              <a:ext cx="3675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650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6" y="2191"/>
              <a:ext cx="3675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650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" y="3189"/>
              <a:ext cx="367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86505" name="Object 9"/>
          <p:cNvGraphicFramePr>
            <a:graphicFrameLocks noChangeAspect="1"/>
          </p:cNvGraphicFramePr>
          <p:nvPr/>
        </p:nvGraphicFramePr>
        <p:xfrm>
          <a:off x="4089400" y="430213"/>
          <a:ext cx="454660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5" name="Equation" r:id="rId6" imgW="2209800" imgH="647700" progId="Equation.DSMT4">
                  <p:embed/>
                </p:oleObj>
              </mc:Choice>
              <mc:Fallback>
                <p:oleObj name="Equation" r:id="rId6" imgW="2209800" imgH="647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30213"/>
                        <a:ext cx="4546600" cy="1331912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6" name="Text Box 10"/>
          <p:cNvSpPr txBox="1">
            <a:spLocks noChangeArrowheads="1"/>
          </p:cNvSpPr>
          <p:nvPr/>
        </p:nvSpPr>
        <p:spPr bwMode="auto">
          <a:xfrm>
            <a:off x="3008313" y="430213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Key: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87375"/>
            <a:ext cx="8637588" cy="4572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87523" name="Object 3"/>
          <p:cNvGraphicFramePr>
            <a:graphicFrameLocks noChangeAspect="1"/>
          </p:cNvGraphicFramePr>
          <p:nvPr/>
        </p:nvGraphicFramePr>
        <p:xfrm>
          <a:off x="1600200" y="1981200"/>
          <a:ext cx="5549900" cy="42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9" name="Picture Publisher Image" r:id="rId3" imgW="2657520" imgH="2019240" progId="">
                  <p:embed/>
                </p:oleObj>
              </mc:Choice>
              <mc:Fallback>
                <p:oleObj name="Picture Publisher Image" r:id="rId3" imgW="2657520" imgH="2019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5549900" cy="421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87375"/>
            <a:ext cx="8637588" cy="4572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88547" name="Object 3"/>
          <p:cNvGraphicFramePr>
            <a:graphicFrameLocks noChangeAspect="1"/>
          </p:cNvGraphicFramePr>
          <p:nvPr/>
        </p:nvGraphicFramePr>
        <p:xfrm>
          <a:off x="1649413" y="1855788"/>
          <a:ext cx="5356225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03" name="Picture Publisher Image" r:id="rId3" imgW="2343240" imgH="2038320" progId="">
                  <p:embed/>
                </p:oleObj>
              </mc:Choice>
              <mc:Fallback>
                <p:oleObj name="Picture Publisher Image" r:id="rId3" imgW="2343240" imgH="2038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855788"/>
                        <a:ext cx="5356225" cy="465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72" name="Text Box 36"/>
          <p:cNvSpPr txBox="1">
            <a:spLocks noChangeArrowheads="1"/>
          </p:cNvSpPr>
          <p:nvPr/>
        </p:nvSpPr>
        <p:spPr bwMode="auto">
          <a:xfrm>
            <a:off x="5646738" y="58626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Shortest Path on Weighted Graphs</a:t>
            </a:r>
            <a:endParaRPr lang="en-US" sz="2800" dirty="0"/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BFS finds the </a:t>
            </a:r>
            <a:r>
              <a:rPr lang="en-US" b="1">
                <a:solidFill>
                  <a:srgbClr val="009900"/>
                </a:solidFill>
              </a:rPr>
              <a:t>shortest paths</a:t>
            </a:r>
            <a:r>
              <a:rPr lang="en-US"/>
              <a:t> from a source node </a:t>
            </a:r>
            <a:r>
              <a:rPr lang="en-US" b="1">
                <a:solidFill>
                  <a:srgbClr val="0000FF"/>
                </a:solidFill>
              </a:rPr>
              <a:t>s</a:t>
            </a:r>
            <a:r>
              <a:rPr lang="en-US"/>
              <a:t> to every vertex </a:t>
            </a:r>
            <a:r>
              <a:rPr lang="en-US" b="1">
                <a:solidFill>
                  <a:srgbClr val="FF33CC"/>
                </a:solidFill>
              </a:rPr>
              <a:t>v</a:t>
            </a:r>
            <a:r>
              <a:rPr lang="en-US"/>
              <a:t> in the graph.</a:t>
            </a:r>
          </a:p>
          <a:p>
            <a:r>
              <a:rPr lang="en-US"/>
              <a:t>Here, the </a:t>
            </a:r>
            <a:r>
              <a:rPr lang="en-US" b="1">
                <a:solidFill>
                  <a:srgbClr val="009900"/>
                </a:solidFill>
              </a:rPr>
              <a:t>length</a:t>
            </a:r>
            <a:r>
              <a:rPr lang="en-US"/>
              <a:t> of a path is simply the number of edges on the path.</a:t>
            </a:r>
          </a:p>
          <a:p>
            <a:r>
              <a:rPr lang="en-US"/>
              <a:t>But what if edges have different ‘costs’? </a:t>
            </a:r>
          </a:p>
        </p:txBody>
      </p:sp>
      <p:sp>
        <p:nvSpPr>
          <p:cNvPr id="1396740" name="Oval 4"/>
          <p:cNvSpPr>
            <a:spLocks noChangeArrowheads="1"/>
          </p:cNvSpPr>
          <p:nvPr/>
        </p:nvSpPr>
        <p:spPr bwMode="auto">
          <a:xfrm>
            <a:off x="1303338" y="57070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1" name="Oval 5"/>
          <p:cNvSpPr>
            <a:spLocks noChangeArrowheads="1"/>
          </p:cNvSpPr>
          <p:nvPr/>
        </p:nvSpPr>
        <p:spPr bwMode="auto">
          <a:xfrm>
            <a:off x="1820863" y="50434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2" name="Oval 6"/>
          <p:cNvSpPr>
            <a:spLocks noChangeArrowheads="1"/>
          </p:cNvSpPr>
          <p:nvPr/>
        </p:nvSpPr>
        <p:spPr bwMode="auto">
          <a:xfrm>
            <a:off x="2543175" y="59102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3" name="Oval 7"/>
          <p:cNvSpPr>
            <a:spLocks noChangeArrowheads="1"/>
          </p:cNvSpPr>
          <p:nvPr/>
        </p:nvSpPr>
        <p:spPr bwMode="auto">
          <a:xfrm>
            <a:off x="2706688" y="53181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4" name="Oval 8"/>
          <p:cNvSpPr>
            <a:spLocks noChangeArrowheads="1"/>
          </p:cNvSpPr>
          <p:nvPr/>
        </p:nvSpPr>
        <p:spPr bwMode="auto">
          <a:xfrm>
            <a:off x="3657600" y="51816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5" name="Oval 9"/>
          <p:cNvSpPr>
            <a:spLocks noChangeArrowheads="1"/>
          </p:cNvSpPr>
          <p:nvPr/>
        </p:nvSpPr>
        <p:spPr bwMode="auto">
          <a:xfrm>
            <a:off x="1860550" y="5897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7" name="Line 11"/>
          <p:cNvSpPr>
            <a:spLocks noChangeShapeType="1"/>
          </p:cNvSpPr>
          <p:nvPr/>
        </p:nvSpPr>
        <p:spPr bwMode="auto">
          <a:xfrm flipV="1">
            <a:off x="1395413" y="5153025"/>
            <a:ext cx="447675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8" name="Line 12"/>
          <p:cNvSpPr>
            <a:spLocks noChangeShapeType="1"/>
          </p:cNvSpPr>
          <p:nvPr/>
        </p:nvSpPr>
        <p:spPr bwMode="auto">
          <a:xfrm>
            <a:off x="1409700" y="5791200"/>
            <a:ext cx="447675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49" name="Line 13"/>
          <p:cNvSpPr>
            <a:spLocks noChangeShapeType="1"/>
          </p:cNvSpPr>
          <p:nvPr/>
        </p:nvSpPr>
        <p:spPr bwMode="auto">
          <a:xfrm>
            <a:off x="1933575" y="5124450"/>
            <a:ext cx="77152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0" name="Line 14"/>
          <p:cNvSpPr>
            <a:spLocks noChangeShapeType="1"/>
          </p:cNvSpPr>
          <p:nvPr/>
        </p:nvSpPr>
        <p:spPr bwMode="auto">
          <a:xfrm>
            <a:off x="1971675" y="5962650"/>
            <a:ext cx="566738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1" name="Line 15"/>
          <p:cNvSpPr>
            <a:spLocks noChangeShapeType="1"/>
          </p:cNvSpPr>
          <p:nvPr/>
        </p:nvSpPr>
        <p:spPr bwMode="auto">
          <a:xfrm flipV="1">
            <a:off x="2628900" y="5429250"/>
            <a:ext cx="12858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2" name="Line 16"/>
          <p:cNvSpPr>
            <a:spLocks noChangeShapeType="1"/>
          </p:cNvSpPr>
          <p:nvPr/>
        </p:nvSpPr>
        <p:spPr bwMode="auto">
          <a:xfrm flipV="1">
            <a:off x="2819400" y="5253038"/>
            <a:ext cx="838200" cy="109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3" name="Text Box 17"/>
          <p:cNvSpPr txBox="1">
            <a:spLocks noChangeArrowheads="1"/>
          </p:cNvSpPr>
          <p:nvPr/>
        </p:nvSpPr>
        <p:spPr bwMode="auto">
          <a:xfrm>
            <a:off x="1131888" y="56975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396754" name="Text Box 18"/>
          <p:cNvSpPr txBox="1">
            <a:spLocks noChangeArrowheads="1"/>
          </p:cNvSpPr>
          <p:nvPr/>
        </p:nvSpPr>
        <p:spPr bwMode="auto">
          <a:xfrm>
            <a:off x="3656013" y="52546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CC"/>
                </a:solidFill>
              </a:rPr>
              <a:t>v</a:t>
            </a:r>
          </a:p>
        </p:txBody>
      </p:sp>
      <p:graphicFrame>
        <p:nvGraphicFramePr>
          <p:cNvPr id="1396755" name="Object 19"/>
          <p:cNvGraphicFramePr>
            <a:graphicFrameLocks noChangeAspect="1"/>
          </p:cNvGraphicFramePr>
          <p:nvPr/>
        </p:nvGraphicFramePr>
        <p:xfrm>
          <a:off x="1946275" y="4527550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9" name="Equation" r:id="rId3" imgW="685800" imgH="203040" progId="Equation.DSMT4">
                  <p:embed/>
                </p:oleObj>
              </mc:Choice>
              <mc:Fallback>
                <p:oleObj name="Equation" r:id="rId3" imgW="6858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4527550"/>
                        <a:ext cx="1282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770" name="Object 34"/>
          <p:cNvGraphicFramePr>
            <a:graphicFrameLocks noChangeAspect="1"/>
          </p:cNvGraphicFramePr>
          <p:nvPr/>
        </p:nvGraphicFramePr>
        <p:xfrm>
          <a:off x="5591175" y="4511675"/>
          <a:ext cx="1425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0"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511675"/>
                        <a:ext cx="1425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71" name="Text Box 35"/>
          <p:cNvSpPr txBox="1">
            <a:spLocks noChangeArrowheads="1"/>
          </p:cNvSpPr>
          <p:nvPr/>
        </p:nvSpPr>
        <p:spPr bwMode="auto">
          <a:xfrm>
            <a:off x="4983163" y="5718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396756" name="Oval 20"/>
          <p:cNvSpPr>
            <a:spLocks noChangeArrowheads="1"/>
          </p:cNvSpPr>
          <p:nvPr/>
        </p:nvSpPr>
        <p:spPr bwMode="auto">
          <a:xfrm>
            <a:off x="4838700" y="55991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7" name="Oval 21"/>
          <p:cNvSpPr>
            <a:spLocks noChangeArrowheads="1"/>
          </p:cNvSpPr>
          <p:nvPr/>
        </p:nvSpPr>
        <p:spPr bwMode="auto">
          <a:xfrm>
            <a:off x="5356225" y="49355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8" name="Oval 22"/>
          <p:cNvSpPr>
            <a:spLocks noChangeArrowheads="1"/>
          </p:cNvSpPr>
          <p:nvPr/>
        </p:nvSpPr>
        <p:spPr bwMode="auto">
          <a:xfrm>
            <a:off x="6078538" y="58023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59" name="Oval 23"/>
          <p:cNvSpPr>
            <a:spLocks noChangeArrowheads="1"/>
          </p:cNvSpPr>
          <p:nvPr/>
        </p:nvSpPr>
        <p:spPr bwMode="auto">
          <a:xfrm>
            <a:off x="6242050" y="52101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0" name="Oval 24"/>
          <p:cNvSpPr>
            <a:spLocks noChangeArrowheads="1"/>
          </p:cNvSpPr>
          <p:nvPr/>
        </p:nvSpPr>
        <p:spPr bwMode="auto">
          <a:xfrm>
            <a:off x="7192963" y="50736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1" name="Oval 25"/>
          <p:cNvSpPr>
            <a:spLocks noChangeArrowheads="1"/>
          </p:cNvSpPr>
          <p:nvPr/>
        </p:nvSpPr>
        <p:spPr bwMode="auto">
          <a:xfrm>
            <a:off x="5395913" y="57896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2" name="Line 26"/>
          <p:cNvSpPr>
            <a:spLocks noChangeShapeType="1"/>
          </p:cNvSpPr>
          <p:nvPr/>
        </p:nvSpPr>
        <p:spPr bwMode="auto">
          <a:xfrm flipV="1">
            <a:off x="4930775" y="5045075"/>
            <a:ext cx="447675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3" name="Line 27"/>
          <p:cNvSpPr>
            <a:spLocks noChangeShapeType="1"/>
          </p:cNvSpPr>
          <p:nvPr/>
        </p:nvSpPr>
        <p:spPr bwMode="auto">
          <a:xfrm>
            <a:off x="4945063" y="5683250"/>
            <a:ext cx="447675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4" name="Line 28"/>
          <p:cNvSpPr>
            <a:spLocks noChangeShapeType="1"/>
          </p:cNvSpPr>
          <p:nvPr/>
        </p:nvSpPr>
        <p:spPr bwMode="auto">
          <a:xfrm>
            <a:off x="5468938" y="5016500"/>
            <a:ext cx="77152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5" name="Line 29"/>
          <p:cNvSpPr>
            <a:spLocks noChangeShapeType="1"/>
          </p:cNvSpPr>
          <p:nvPr/>
        </p:nvSpPr>
        <p:spPr bwMode="auto">
          <a:xfrm>
            <a:off x="5507038" y="5854700"/>
            <a:ext cx="566737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6" name="Line 30"/>
          <p:cNvSpPr>
            <a:spLocks noChangeShapeType="1"/>
          </p:cNvSpPr>
          <p:nvPr/>
        </p:nvSpPr>
        <p:spPr bwMode="auto">
          <a:xfrm flipV="1">
            <a:off x="6164263" y="5321300"/>
            <a:ext cx="12858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7" name="Line 31"/>
          <p:cNvSpPr>
            <a:spLocks noChangeShapeType="1"/>
          </p:cNvSpPr>
          <p:nvPr/>
        </p:nvSpPr>
        <p:spPr bwMode="auto">
          <a:xfrm flipV="1">
            <a:off x="6354763" y="5145088"/>
            <a:ext cx="838200" cy="109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68" name="Text Box 32"/>
          <p:cNvSpPr txBox="1">
            <a:spLocks noChangeArrowheads="1"/>
          </p:cNvSpPr>
          <p:nvPr/>
        </p:nvSpPr>
        <p:spPr bwMode="auto">
          <a:xfrm>
            <a:off x="4667250" y="55895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396769" name="Text Box 33"/>
          <p:cNvSpPr txBox="1">
            <a:spLocks noChangeArrowheads="1"/>
          </p:cNvSpPr>
          <p:nvPr/>
        </p:nvSpPr>
        <p:spPr bwMode="auto">
          <a:xfrm>
            <a:off x="7191375" y="51466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CC"/>
                </a:solidFill>
              </a:rPr>
              <a:t>v</a:t>
            </a:r>
          </a:p>
        </p:txBody>
      </p:sp>
      <p:sp>
        <p:nvSpPr>
          <p:cNvPr id="1396773" name="Text Box 37"/>
          <p:cNvSpPr txBox="1">
            <a:spLocks noChangeArrowheads="1"/>
          </p:cNvSpPr>
          <p:nvPr/>
        </p:nvSpPr>
        <p:spPr bwMode="auto">
          <a:xfrm>
            <a:off x="6270625" y="54895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396774" name="Text Box 38"/>
          <p:cNvSpPr txBox="1">
            <a:spLocks noChangeArrowheads="1"/>
          </p:cNvSpPr>
          <p:nvPr/>
        </p:nvSpPr>
        <p:spPr bwMode="auto">
          <a:xfrm>
            <a:off x="6629400" y="51609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1396775" name="Text Box 39"/>
          <p:cNvSpPr txBox="1">
            <a:spLocks noChangeArrowheads="1"/>
          </p:cNvSpPr>
          <p:nvPr/>
        </p:nvSpPr>
        <p:spPr bwMode="auto">
          <a:xfrm>
            <a:off x="4808538" y="50323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396776" name="Text Box 40"/>
          <p:cNvSpPr txBox="1">
            <a:spLocks noChangeArrowheads="1"/>
          </p:cNvSpPr>
          <p:nvPr/>
        </p:nvSpPr>
        <p:spPr bwMode="auto">
          <a:xfrm>
            <a:off x="5776913" y="47958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967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967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3967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967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967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967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967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967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96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967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96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967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96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967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72" grpId="0"/>
      <p:bldP spid="1396739" grpId="0" build="p" bldLvl="5"/>
      <p:bldP spid="1396771" grpId="0"/>
      <p:bldP spid="1396756" grpId="0" animBg="1"/>
      <p:bldP spid="1396757" grpId="0" animBg="1"/>
      <p:bldP spid="1396758" grpId="0" animBg="1"/>
      <p:bldP spid="1396759" grpId="0" animBg="1"/>
      <p:bldP spid="1396760" grpId="0" animBg="1"/>
      <p:bldP spid="1396761" grpId="0" animBg="1"/>
      <p:bldP spid="1396762" grpId="0" animBg="1"/>
      <p:bldP spid="1396763" grpId="0" animBg="1"/>
      <p:bldP spid="1396764" grpId="0" animBg="1"/>
      <p:bldP spid="1396765" grpId="0" animBg="1"/>
      <p:bldP spid="1396766" grpId="0" animBg="1"/>
      <p:bldP spid="1396767" grpId="0" animBg="1"/>
      <p:bldP spid="1396768" grpId="0"/>
      <p:bldP spid="1396769" grpId="0"/>
      <p:bldP spid="1396773" grpId="0"/>
      <p:bldP spid="1396774" grpId="0"/>
      <p:bldP spid="1396775" grpId="0"/>
      <p:bldP spid="13967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87375"/>
            <a:ext cx="8637588" cy="4572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89571" name="Object 3"/>
          <p:cNvGraphicFramePr>
            <a:graphicFrameLocks noChangeAspect="1"/>
          </p:cNvGraphicFramePr>
          <p:nvPr/>
        </p:nvGraphicFramePr>
        <p:xfrm>
          <a:off x="1504950" y="1849438"/>
          <a:ext cx="5761038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7" name="Picture Publisher Image" r:id="rId3" imgW="2685960" imgH="1924200" progId="">
                  <p:embed/>
                </p:oleObj>
              </mc:Choice>
              <mc:Fallback>
                <p:oleObj name="Picture Publisher Image" r:id="rId3" imgW="2685960" imgH="1924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849438"/>
                        <a:ext cx="5761038" cy="412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87375"/>
            <a:ext cx="8637588" cy="4572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90595" name="Object 3"/>
          <p:cNvGraphicFramePr>
            <a:graphicFrameLocks noChangeAspect="1"/>
          </p:cNvGraphicFramePr>
          <p:nvPr/>
        </p:nvGraphicFramePr>
        <p:xfrm>
          <a:off x="1425575" y="1724025"/>
          <a:ext cx="6130925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51" name="Picture Publisher Image" r:id="rId3" imgW="2724120" imgH="1981080" progId="">
                  <p:embed/>
                </p:oleObj>
              </mc:Choice>
              <mc:Fallback>
                <p:oleObj name="Picture Publisher Image" r:id="rId3" imgW="2724120" imgH="1981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724025"/>
                        <a:ext cx="6130925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87375"/>
            <a:ext cx="8637588" cy="4572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1391619" name="Object 3"/>
          <p:cNvGraphicFramePr>
            <a:graphicFrameLocks noChangeAspect="1"/>
          </p:cNvGraphicFramePr>
          <p:nvPr/>
        </p:nvGraphicFramePr>
        <p:xfrm>
          <a:off x="1531938" y="1651000"/>
          <a:ext cx="5837237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5" name="Picture Publisher Image" r:id="rId3" imgW="2448000" imgH="1876320" progId="">
                  <p:embed/>
                </p:oleObj>
              </mc:Choice>
              <mc:Fallback>
                <p:oleObj name="Picture Publisher Image" r:id="rId3" imgW="2448000" imgH="1876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651000"/>
                        <a:ext cx="5837237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Djikstra’s</a:t>
            </a:r>
            <a:r>
              <a:rPr lang="en-US" sz="2400" dirty="0" smtClean="0"/>
              <a:t> Algorithm Cannot Handle Negative Edges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 bwMode="auto">
          <a:xfrm>
            <a:off x="1651519" y="3042791"/>
            <a:ext cx="571056" cy="571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32026" y="3042791"/>
            <a:ext cx="571056" cy="571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212533" y="3042791"/>
            <a:ext cx="571056" cy="571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8" name="Straight Arrow Connector 7"/>
          <p:cNvCxnSpPr>
            <a:stCxn id="4" idx="6"/>
          </p:cNvCxnSpPr>
          <p:nvPr/>
        </p:nvCxnSpPr>
        <p:spPr bwMode="auto">
          <a:xfrm flipV="1">
            <a:off x="2222575" y="3324058"/>
            <a:ext cx="1209451" cy="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003082" y="3319797"/>
            <a:ext cx="1209451" cy="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2128856" y="2360933"/>
            <a:ext cx="3170886" cy="741521"/>
          </a:xfrm>
          <a:custGeom>
            <a:avLst/>
            <a:gdLst>
              <a:gd name="connsiteX0" fmla="*/ 0 w 3170886"/>
              <a:gd name="connsiteY0" fmla="*/ 741521 h 741521"/>
              <a:gd name="connsiteX1" fmla="*/ 1534300 w 3170886"/>
              <a:gd name="connsiteY1" fmla="*/ 0 h 741521"/>
              <a:gd name="connsiteX2" fmla="*/ 3170886 w 3170886"/>
              <a:gd name="connsiteY2" fmla="*/ 741521 h 74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0886" h="741521">
                <a:moveTo>
                  <a:pt x="0" y="741521"/>
                </a:moveTo>
                <a:cubicBezTo>
                  <a:pt x="502909" y="370760"/>
                  <a:pt x="1005819" y="0"/>
                  <a:pt x="1534300" y="0"/>
                </a:cubicBezTo>
                <a:cubicBezTo>
                  <a:pt x="2062781" y="0"/>
                  <a:pt x="2616833" y="370760"/>
                  <a:pt x="3170886" y="741521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8867" y="29689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9393" y="187125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21835" y="2968926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3798" y="361384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 bwMode="auto">
          <a:xfrm>
            <a:off x="6993040" y="3061252"/>
            <a:ext cx="571056" cy="571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783589" y="3338258"/>
            <a:ext cx="1209451" cy="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102342" y="298738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56707" y="363230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5266" y="360171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y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123146" y="36323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z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Correctness of Dijkstra’s algorithm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0625"/>
            <a:ext cx="8405813" cy="25431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9900"/>
                </a:solidFill>
              </a:rPr>
              <a:t>Loop invariant:</a:t>
            </a:r>
            <a:r>
              <a:rPr lang="en-US" sz="2000" dirty="0"/>
              <a:t> d[v] = δ(s, v) for all v in 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9900"/>
                </a:solidFill>
              </a:rPr>
              <a:t>Initialization:</a:t>
            </a:r>
            <a:r>
              <a:rPr lang="en-US" sz="1800" dirty="0"/>
              <a:t> Initially, S is empty, so trivially true.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9900"/>
                </a:solidFill>
              </a:rPr>
              <a:t>Termination:</a:t>
            </a:r>
            <a:r>
              <a:rPr lang="en-US" sz="1800" dirty="0"/>
              <a:t> At end, Q is empty </a:t>
            </a:r>
            <a:r>
              <a:rPr lang="en-US" sz="1800" dirty="0">
                <a:sym typeface="Wingdings" pitchFamily="35" charset="2"/>
              </a:rPr>
              <a:t></a:t>
            </a:r>
            <a:r>
              <a:rPr lang="en-US" sz="1800" dirty="0"/>
              <a:t>S = V </a:t>
            </a:r>
            <a:r>
              <a:rPr lang="en-US" sz="1800" dirty="0">
                <a:sym typeface="Wingdings" pitchFamily="35" charset="2"/>
              </a:rPr>
              <a:t> </a:t>
            </a:r>
            <a:r>
              <a:rPr lang="en-US" sz="1800" dirty="0"/>
              <a:t>d[v] = δ(s, v) for all v in V.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9900"/>
                </a:solidFill>
              </a:rPr>
              <a:t>Maintenance:</a:t>
            </a:r>
            <a:r>
              <a:rPr lang="en-US" sz="18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Need to show that 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d[u] = δ(s, u) when u is added to S in each iteration.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d[u] does not change once u is added to S.</a:t>
            </a:r>
          </a:p>
          <a:p>
            <a:pPr lvl="3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392644" name="Picture 4" descr="dijks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863" y="887413"/>
            <a:ext cx="3878262" cy="2509837"/>
          </a:xfrm>
          <a:prstGeom prst="rect">
            <a:avLst/>
          </a:prstGeom>
          <a:noFill/>
        </p:spPr>
      </p:pic>
      <p:sp>
        <p:nvSpPr>
          <p:cNvPr id="1392645" name="Freeform 5"/>
          <p:cNvSpPr>
            <a:spLocks/>
          </p:cNvSpPr>
          <p:nvPr/>
        </p:nvSpPr>
        <p:spPr bwMode="auto">
          <a:xfrm>
            <a:off x="944563" y="2300288"/>
            <a:ext cx="2439987" cy="1585912"/>
          </a:xfrm>
          <a:custGeom>
            <a:avLst/>
            <a:gdLst/>
            <a:ahLst/>
            <a:cxnLst>
              <a:cxn ang="0">
                <a:pos x="74" y="999"/>
              </a:cxn>
              <a:cxn ang="0">
                <a:pos x="0" y="999"/>
              </a:cxn>
              <a:cxn ang="0">
                <a:pos x="0" y="0"/>
              </a:cxn>
              <a:cxn ang="0">
                <a:pos x="1537" y="0"/>
              </a:cxn>
            </a:cxnLst>
            <a:rect l="0" t="0" r="r" b="b"/>
            <a:pathLst>
              <a:path w="1537" h="999">
                <a:moveTo>
                  <a:pt x="74" y="999"/>
                </a:moveTo>
                <a:lnTo>
                  <a:pt x="0" y="999"/>
                </a:lnTo>
                <a:lnTo>
                  <a:pt x="0" y="0"/>
                </a:lnTo>
                <a:lnTo>
                  <a:pt x="1537" y="0"/>
                </a:lnTo>
              </a:path>
            </a:pathLst>
          </a:custGeom>
          <a:noFill/>
          <a:ln w="190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3" grpId="0" build="p" bldLvl="3" autoUpdateAnimBg="0"/>
      <p:bldP spid="13926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Correctness of Dijkstra’s Algorithm:  Upper Bound Property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47725"/>
            <a:ext cx="8229600" cy="508000"/>
          </a:xfrm>
        </p:spPr>
        <p:txBody>
          <a:bodyPr/>
          <a:lstStyle/>
          <a:p>
            <a:r>
              <a:rPr lang="en-US" sz="2000"/>
              <a:t>Upper Bound Property:</a:t>
            </a:r>
          </a:p>
        </p:txBody>
      </p:sp>
      <p:graphicFrame>
        <p:nvGraphicFramePr>
          <p:cNvPr id="1393668" name="Object 4"/>
          <p:cNvGraphicFramePr>
            <a:graphicFrameLocks noChangeAspect="1"/>
          </p:cNvGraphicFramePr>
          <p:nvPr/>
        </p:nvGraphicFramePr>
        <p:xfrm>
          <a:off x="957263" y="1377950"/>
          <a:ext cx="19605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5" name="Equation" r:id="rId3" imgW="1485720" imgH="203040" progId="Equation.DSMT4">
                  <p:embed/>
                </p:oleObj>
              </mc:Choice>
              <mc:Fallback>
                <p:oleObj name="Equation" r:id="rId3" imgW="14857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377950"/>
                        <a:ext cx="1960562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669" name="Rectangle 5"/>
          <p:cNvSpPr>
            <a:spLocks noChangeArrowheads="1"/>
          </p:cNvSpPr>
          <p:nvPr/>
        </p:nvSpPr>
        <p:spPr bwMode="auto">
          <a:xfrm>
            <a:off x="557213" y="22098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0"/>
              <a:t>Proof:</a:t>
            </a:r>
          </a:p>
        </p:txBody>
      </p:sp>
      <p:graphicFrame>
        <p:nvGraphicFramePr>
          <p:cNvPr id="1393670" name="Object 6"/>
          <p:cNvGraphicFramePr>
            <a:graphicFrameLocks noChangeAspect="1"/>
          </p:cNvGraphicFramePr>
          <p:nvPr/>
        </p:nvGraphicFramePr>
        <p:xfrm>
          <a:off x="957263" y="2706688"/>
          <a:ext cx="12255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6" name="Equation" r:id="rId5" imgW="901440" imgH="203040" progId="Equation.DSMT4">
                  <p:embed/>
                </p:oleObj>
              </mc:Choice>
              <mc:Fallback>
                <p:oleObj name="Equation" r:id="rId5" imgW="9014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6688"/>
                        <a:ext cx="12255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1" name="Object 7"/>
          <p:cNvGraphicFramePr>
            <a:graphicFrameLocks noChangeAspect="1"/>
          </p:cNvGraphicFramePr>
          <p:nvPr/>
        </p:nvGraphicFramePr>
        <p:xfrm>
          <a:off x="957263" y="3146425"/>
          <a:ext cx="6324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7" name="Equation" r:id="rId7" imgW="4647960" imgH="660240" progId="Equation.DSMT4">
                  <p:embed/>
                </p:oleObj>
              </mc:Choice>
              <mc:Fallback>
                <p:oleObj name="Equation" r:id="rId7" imgW="464796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146425"/>
                        <a:ext cx="6324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2" name="Object 8"/>
          <p:cNvGraphicFramePr>
            <a:graphicFrameLocks noChangeAspect="1"/>
          </p:cNvGraphicFramePr>
          <p:nvPr/>
        </p:nvGraphicFramePr>
        <p:xfrm>
          <a:off x="957263" y="4232275"/>
          <a:ext cx="26908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8" name="Equation" r:id="rId9" imgW="1981080" imgH="431640" progId="Equation.DSMT4">
                  <p:embed/>
                </p:oleObj>
              </mc:Choice>
              <mc:Fallback>
                <p:oleObj name="Equation" r:id="rId9" imgW="19810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232275"/>
                        <a:ext cx="2690812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3" name="Object 9"/>
          <p:cNvGraphicFramePr>
            <a:graphicFrameLocks noChangeAspect="1"/>
          </p:cNvGraphicFramePr>
          <p:nvPr/>
        </p:nvGraphicFramePr>
        <p:xfrm>
          <a:off x="3341688" y="5726113"/>
          <a:ext cx="15700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9" name="Equation" r:id="rId11" imgW="1155600" imgH="203040" progId="Equation.DSMT4">
                  <p:embed/>
                </p:oleObj>
              </mc:Choice>
              <mc:Fallback>
                <p:oleObj name="Equation" r:id="rId11" imgW="11556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726113"/>
                        <a:ext cx="157003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4" name="Object 10"/>
          <p:cNvGraphicFramePr>
            <a:graphicFrameLocks noChangeAspect="1"/>
          </p:cNvGraphicFramePr>
          <p:nvPr/>
        </p:nvGraphicFramePr>
        <p:xfrm>
          <a:off x="3341688" y="6088063"/>
          <a:ext cx="7762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0" name="Equation" r:id="rId13" imgW="571320" imgH="203040" progId="Equation.DSMT4">
                  <p:embed/>
                </p:oleObj>
              </mc:Choice>
              <mc:Fallback>
                <p:oleObj name="Equation" r:id="rId13" imgW="57132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6088063"/>
                        <a:ext cx="7762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5" name="Object 11"/>
          <p:cNvGraphicFramePr>
            <a:graphicFrameLocks noChangeAspect="1"/>
          </p:cNvGraphicFramePr>
          <p:nvPr/>
        </p:nvGraphicFramePr>
        <p:xfrm>
          <a:off x="957263" y="5284788"/>
          <a:ext cx="37449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1" name="Equation" r:id="rId15" imgW="2755800" imgH="203040" progId="Equation.DSMT4">
                  <p:embed/>
                </p:oleObj>
              </mc:Choice>
              <mc:Fallback>
                <p:oleObj name="Equation" r:id="rId15" imgW="275580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5284788"/>
                        <a:ext cx="37449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6" name="Object 12"/>
          <p:cNvGraphicFramePr>
            <a:graphicFrameLocks noChangeAspect="1"/>
          </p:cNvGraphicFramePr>
          <p:nvPr/>
        </p:nvGraphicFramePr>
        <p:xfrm>
          <a:off x="957263" y="4886325"/>
          <a:ext cx="27955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2" name="Equation" r:id="rId17" imgW="2057400" imgH="203040" progId="Equation.DSMT4">
                  <p:embed/>
                </p:oleObj>
              </mc:Choice>
              <mc:Fallback>
                <p:oleObj name="Equation" r:id="rId17" imgW="20574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886325"/>
                        <a:ext cx="279558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77" name="Object 13"/>
          <p:cNvGraphicFramePr>
            <a:graphicFrameLocks noChangeAspect="1"/>
          </p:cNvGraphicFramePr>
          <p:nvPr/>
        </p:nvGraphicFramePr>
        <p:xfrm>
          <a:off x="957263" y="1719263"/>
          <a:ext cx="366871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3" name="Equation" r:id="rId19" imgW="2717640" imgH="203040" progId="Equation.DSMT4">
                  <p:embed/>
                </p:oleObj>
              </mc:Choice>
              <mc:Fallback>
                <p:oleObj name="Equation" r:id="rId19" imgW="271764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719263"/>
                        <a:ext cx="3668712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0141" y="5284788"/>
            <a:ext cx="259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 valid path from 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 to </a:t>
            </a:r>
            <a:r>
              <a:rPr lang="en-US" dirty="0" err="1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6" name="Curved Connector 15"/>
          <p:cNvCxnSpPr>
            <a:stCxn id="14" idx="1"/>
          </p:cNvCxnSpPr>
          <p:nvPr/>
        </p:nvCxnSpPr>
        <p:spPr bwMode="auto">
          <a:xfrm rot="10800000" flipV="1">
            <a:off x="4911725" y="5469453"/>
            <a:ext cx="1178416" cy="3917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669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Correctness of Dijkstra’s Algorithm</a:t>
            </a:r>
          </a:p>
        </p:txBody>
      </p:sp>
      <p:pic>
        <p:nvPicPr>
          <p:cNvPr id="13946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989388"/>
            <a:ext cx="594042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94692" name="Object 4"/>
          <p:cNvGraphicFramePr>
            <a:graphicFrameLocks noChangeAspect="1"/>
          </p:cNvGraphicFramePr>
          <p:nvPr/>
        </p:nvGraphicFramePr>
        <p:xfrm>
          <a:off x="500063" y="852488"/>
          <a:ext cx="3997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39" name="Equation" r:id="rId4" imgW="2933640" imgH="203040" progId="Equation.DSMT4">
                  <p:embed/>
                </p:oleObj>
              </mc:Choice>
              <mc:Fallback>
                <p:oleObj name="Equation" r:id="rId4" imgW="29336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852488"/>
                        <a:ext cx="3997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3" name="Object 5"/>
          <p:cNvGraphicFramePr>
            <a:graphicFrameLocks noChangeAspect="1"/>
          </p:cNvGraphicFramePr>
          <p:nvPr/>
        </p:nvGraphicFramePr>
        <p:xfrm>
          <a:off x="500063" y="1981200"/>
          <a:ext cx="46910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0" name="Equation" r:id="rId6" imgW="3441600" imgH="203040" progId="Equation.DSMT4">
                  <p:embed/>
                </p:oleObj>
              </mc:Choice>
              <mc:Fallback>
                <p:oleObj name="Equation" r:id="rId6" imgW="34416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81200"/>
                        <a:ext cx="46910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500063" y="2300288"/>
          <a:ext cx="51244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1" name="Equation" r:id="rId8" imgW="3759120" imgH="203040" progId="Equation.DSMT4">
                  <p:embed/>
                </p:oleObj>
              </mc:Choice>
              <mc:Fallback>
                <p:oleObj name="Equation" r:id="rId8" imgW="37591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300288"/>
                        <a:ext cx="51244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5" name="Object 7"/>
          <p:cNvGraphicFramePr>
            <a:graphicFrameLocks noChangeAspect="1"/>
          </p:cNvGraphicFramePr>
          <p:nvPr/>
        </p:nvGraphicFramePr>
        <p:xfrm>
          <a:off x="500063" y="2751138"/>
          <a:ext cx="39639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2" name="Equation" r:id="rId10" imgW="2908080" imgH="203040" progId="Equation.DSMT4">
                  <p:embed/>
                </p:oleObj>
              </mc:Choice>
              <mc:Fallback>
                <p:oleObj name="Equation" r:id="rId10" imgW="29080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751138"/>
                        <a:ext cx="39639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6" name="Object 8"/>
          <p:cNvGraphicFramePr>
            <a:graphicFrameLocks noChangeAspect="1"/>
          </p:cNvGraphicFramePr>
          <p:nvPr/>
        </p:nvGraphicFramePr>
        <p:xfrm>
          <a:off x="500063" y="3098800"/>
          <a:ext cx="6064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3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098800"/>
                        <a:ext cx="606425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7" name="Object 9"/>
          <p:cNvGraphicFramePr>
            <a:graphicFrameLocks noChangeAspect="1"/>
          </p:cNvGraphicFramePr>
          <p:nvPr/>
        </p:nvGraphicFramePr>
        <p:xfrm>
          <a:off x="500063" y="3411538"/>
          <a:ext cx="23891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4" name="Equation" r:id="rId14" imgW="1752480" imgH="203040" progId="Equation.DSMT4">
                  <p:embed/>
                </p:oleObj>
              </mc:Choice>
              <mc:Fallback>
                <p:oleObj name="Equation" r:id="rId14" imgW="17524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411538"/>
                        <a:ext cx="23891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8" name="Object 10"/>
          <p:cNvGraphicFramePr>
            <a:graphicFrameLocks noChangeAspect="1"/>
          </p:cNvGraphicFramePr>
          <p:nvPr/>
        </p:nvGraphicFramePr>
        <p:xfrm>
          <a:off x="500063" y="3740150"/>
          <a:ext cx="39465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5" name="Equation" r:id="rId16" imgW="2895480" imgH="203040" progId="Equation.DSMT4">
                  <p:embed/>
                </p:oleObj>
              </mc:Choice>
              <mc:Fallback>
                <p:oleObj name="Equation" r:id="rId16" imgW="289548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740150"/>
                        <a:ext cx="39465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9" name="Object 11"/>
          <p:cNvGraphicFramePr>
            <a:graphicFrameLocks noChangeAspect="1"/>
          </p:cNvGraphicFramePr>
          <p:nvPr/>
        </p:nvGraphicFramePr>
        <p:xfrm>
          <a:off x="4497388" y="3740150"/>
          <a:ext cx="30638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6" name="Equation" r:id="rId18" imgW="2247840" imgH="203040" progId="Equation.DSMT4">
                  <p:embed/>
                </p:oleObj>
              </mc:Choice>
              <mc:Fallback>
                <p:oleObj name="Equation" r:id="rId18" imgW="224784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3740150"/>
                        <a:ext cx="30638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4700" name="Text Box 12"/>
          <p:cNvSpPr txBox="1">
            <a:spLocks noChangeArrowheads="1"/>
          </p:cNvSpPr>
          <p:nvPr/>
        </p:nvSpPr>
        <p:spPr bwMode="auto">
          <a:xfrm>
            <a:off x="4465638" y="44196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Handled</a:t>
            </a:r>
          </a:p>
        </p:txBody>
      </p:sp>
      <p:graphicFrame>
        <p:nvGraphicFramePr>
          <p:cNvPr id="1394701" name="Object 13"/>
          <p:cNvGraphicFramePr>
            <a:graphicFrameLocks noChangeAspect="1"/>
          </p:cNvGraphicFramePr>
          <p:nvPr/>
        </p:nvGraphicFramePr>
        <p:xfrm>
          <a:off x="500063" y="1263650"/>
          <a:ext cx="5537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47" name="Equation" r:id="rId20" imgW="4063680" imgH="431640" progId="Equation.DSMT4">
                  <p:embed/>
                </p:oleObj>
              </mc:Choice>
              <mc:Fallback>
                <p:oleObj name="Equation" r:id="rId20" imgW="406368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263650"/>
                        <a:ext cx="55372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47341" y="2658031"/>
            <a:ext cx="259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Optimal substructure property!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5" name="Curved Connector 14"/>
          <p:cNvCxnSpPr>
            <a:stCxn id="14" idx="1"/>
          </p:cNvCxnSpPr>
          <p:nvPr/>
        </p:nvCxnSpPr>
        <p:spPr bwMode="auto">
          <a:xfrm rot="10800000" flipH="1" flipV="1">
            <a:off x="6547341" y="2981197"/>
            <a:ext cx="312936" cy="758952"/>
          </a:xfrm>
          <a:prstGeom prst="curvedConnector4">
            <a:avLst>
              <a:gd name="adj1" fmla="val -73050"/>
              <a:gd name="adj2" fmla="val 71290"/>
            </a:avLst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353"/>
            <a:ext cx="8229600" cy="566447"/>
          </a:xfrm>
        </p:spPr>
        <p:txBody>
          <a:bodyPr/>
          <a:lstStyle/>
          <a:p>
            <a:r>
              <a:rPr lang="en-US" sz="2400" dirty="0"/>
              <a:t>Correctness of </a:t>
            </a:r>
            <a:r>
              <a:rPr lang="en-US" sz="2400" dirty="0" err="1"/>
              <a:t>Dijkstra’s</a:t>
            </a:r>
            <a:r>
              <a:rPr lang="en-US" sz="2400" dirty="0"/>
              <a:t> Algorithm</a:t>
            </a:r>
          </a:p>
        </p:txBody>
      </p:sp>
      <p:pic>
        <p:nvPicPr>
          <p:cNvPr id="14837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6388" y="3857625"/>
            <a:ext cx="629761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83780" name="Object 4"/>
          <p:cNvGraphicFramePr>
            <a:graphicFrameLocks noChangeAspect="1"/>
          </p:cNvGraphicFramePr>
          <p:nvPr/>
        </p:nvGraphicFramePr>
        <p:xfrm>
          <a:off x="530225" y="685800"/>
          <a:ext cx="38433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39" name="Equation" r:id="rId4" imgW="2819160" imgH="203040" progId="Equation.DSMT4">
                  <p:embed/>
                </p:oleObj>
              </mc:Choice>
              <mc:Fallback>
                <p:oleObj name="Equation" r:id="rId4" imgW="28191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685800"/>
                        <a:ext cx="3843338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781" name="Object 5"/>
          <p:cNvGraphicFramePr>
            <a:graphicFrameLocks noChangeAspect="1"/>
          </p:cNvGraphicFramePr>
          <p:nvPr/>
        </p:nvGraphicFramePr>
        <p:xfrm>
          <a:off x="804863" y="1171575"/>
          <a:ext cx="49482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40" name="Equation" r:id="rId6" imgW="3682800" imgH="203040" progId="Equation.DSMT4">
                  <p:embed/>
                </p:oleObj>
              </mc:Choice>
              <mc:Fallback>
                <p:oleObj name="Equation" r:id="rId6" imgW="36828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171575"/>
                        <a:ext cx="4948237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782" name="Object 6"/>
          <p:cNvGraphicFramePr>
            <a:graphicFrameLocks noChangeAspect="1"/>
          </p:cNvGraphicFramePr>
          <p:nvPr/>
        </p:nvGraphicFramePr>
        <p:xfrm>
          <a:off x="711200" y="1587500"/>
          <a:ext cx="3157538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41" name="Equation" r:id="rId8" imgW="2361960" imgH="203040" progId="Equation.DSMT4">
                  <p:embed/>
                </p:oleObj>
              </mc:Choice>
              <mc:Fallback>
                <p:oleObj name="Equation" r:id="rId8" imgW="23619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587500"/>
                        <a:ext cx="3157538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783" name="Object 7"/>
          <p:cNvGraphicFramePr>
            <a:graphicFrameLocks noChangeAspect="1"/>
          </p:cNvGraphicFramePr>
          <p:nvPr/>
        </p:nvGraphicFramePr>
        <p:xfrm>
          <a:off x="547688" y="2084388"/>
          <a:ext cx="310515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42" name="Equation" r:id="rId10" imgW="2311200" imgH="203040" progId="Equation.DSMT4">
                  <p:embed/>
                </p:oleObj>
              </mc:Choice>
              <mc:Fallback>
                <p:oleObj name="Equation" r:id="rId10" imgW="23112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084388"/>
                        <a:ext cx="3105150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784" name="Object 8"/>
          <p:cNvGraphicFramePr>
            <a:graphicFrameLocks noChangeAspect="1"/>
          </p:cNvGraphicFramePr>
          <p:nvPr/>
        </p:nvGraphicFramePr>
        <p:xfrm>
          <a:off x="557213" y="2601913"/>
          <a:ext cx="3665537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43" name="Equation" r:id="rId12" imgW="2806560" imgH="203040" progId="Equation.DSMT4">
                  <p:embed/>
                </p:oleObj>
              </mc:Choice>
              <mc:Fallback>
                <p:oleObj name="Equation" r:id="rId12" imgW="280656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601913"/>
                        <a:ext cx="3665537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3785" name="Picture 9" descr="dijkstra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5663" y="866775"/>
            <a:ext cx="3208337" cy="2076450"/>
          </a:xfrm>
          <a:prstGeom prst="rect">
            <a:avLst/>
          </a:prstGeom>
          <a:noFill/>
        </p:spPr>
      </p:pic>
      <p:sp>
        <p:nvSpPr>
          <p:cNvPr id="1483786" name="Freeform 10"/>
          <p:cNvSpPr>
            <a:spLocks/>
          </p:cNvSpPr>
          <p:nvPr/>
        </p:nvSpPr>
        <p:spPr bwMode="auto">
          <a:xfrm>
            <a:off x="3952875" y="1643063"/>
            <a:ext cx="2692400" cy="46672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544" y="37"/>
              </a:cxn>
              <a:cxn ang="0">
                <a:pos x="990" y="260"/>
              </a:cxn>
              <a:cxn ang="0">
                <a:pos x="1696" y="242"/>
              </a:cxn>
            </a:cxnLst>
            <a:rect l="0" t="0" r="r" b="b"/>
            <a:pathLst>
              <a:path w="1696" h="294">
                <a:moveTo>
                  <a:pt x="0" y="37"/>
                </a:moveTo>
                <a:cubicBezTo>
                  <a:pt x="189" y="18"/>
                  <a:pt x="379" y="0"/>
                  <a:pt x="544" y="37"/>
                </a:cubicBezTo>
                <a:cubicBezTo>
                  <a:pt x="709" y="74"/>
                  <a:pt x="798" y="226"/>
                  <a:pt x="990" y="260"/>
                </a:cubicBezTo>
                <a:cubicBezTo>
                  <a:pt x="1182" y="294"/>
                  <a:pt x="1439" y="268"/>
                  <a:pt x="1696" y="242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83787" name="Object 11"/>
          <p:cNvGraphicFramePr>
            <a:graphicFrameLocks noChangeAspect="1"/>
          </p:cNvGraphicFramePr>
          <p:nvPr/>
        </p:nvGraphicFramePr>
        <p:xfrm>
          <a:off x="325438" y="3013075"/>
          <a:ext cx="85947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44" name="Equation" r:id="rId15" imgW="6197400" imgH="431640" progId="Equation.DSMT4">
                  <p:embed/>
                </p:oleObj>
              </mc:Choice>
              <mc:Fallback>
                <p:oleObj name="Equation" r:id="rId15" imgW="619740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3013075"/>
                        <a:ext cx="85947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35475" y="4903788"/>
            <a:ext cx="4205288" cy="733425"/>
            <a:chOff x="2794" y="3089"/>
            <a:chExt cx="2649" cy="462"/>
          </a:xfrm>
        </p:grpSpPr>
        <p:sp>
          <p:nvSpPr>
            <p:cNvPr id="1483788" name="Oval 12"/>
            <p:cNvSpPr>
              <a:spLocks noChangeArrowheads="1"/>
            </p:cNvSpPr>
            <p:nvPr/>
          </p:nvSpPr>
          <p:spPr bwMode="auto">
            <a:xfrm>
              <a:off x="3490" y="3273"/>
              <a:ext cx="278" cy="27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483790" name="Object 14"/>
            <p:cNvGraphicFramePr>
              <a:graphicFrameLocks noChangeAspect="1"/>
            </p:cNvGraphicFramePr>
            <p:nvPr/>
          </p:nvGraphicFramePr>
          <p:xfrm>
            <a:off x="3494" y="3327"/>
            <a:ext cx="276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545" name="Equation" r:id="rId17" imgW="317160" imgH="203040" progId="Equation.DSMT4">
                    <p:embed/>
                  </p:oleObj>
                </mc:Choice>
                <mc:Fallback>
                  <p:oleObj name="Equation" r:id="rId17" imgW="31716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" y="3327"/>
                          <a:ext cx="276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3791" name="Freeform 15"/>
            <p:cNvSpPr>
              <a:spLocks/>
            </p:cNvSpPr>
            <p:nvPr/>
          </p:nvSpPr>
          <p:spPr bwMode="auto">
            <a:xfrm>
              <a:off x="2794" y="3089"/>
              <a:ext cx="691" cy="278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68" y="21"/>
                </a:cxn>
                <a:cxn ang="0">
                  <a:pos x="259" y="261"/>
                </a:cxn>
                <a:cxn ang="0">
                  <a:pos x="484" y="122"/>
                </a:cxn>
                <a:cxn ang="0">
                  <a:pos x="691" y="276"/>
                </a:cxn>
              </a:cxnLst>
              <a:rect l="0" t="0" r="r" b="b"/>
              <a:pathLst>
                <a:path w="691" h="278">
                  <a:moveTo>
                    <a:pt x="0" y="137"/>
                  </a:moveTo>
                  <a:cubicBezTo>
                    <a:pt x="62" y="68"/>
                    <a:pt x="125" y="0"/>
                    <a:pt x="168" y="21"/>
                  </a:cubicBezTo>
                  <a:cubicBezTo>
                    <a:pt x="211" y="42"/>
                    <a:pt x="206" y="244"/>
                    <a:pt x="259" y="261"/>
                  </a:cubicBezTo>
                  <a:cubicBezTo>
                    <a:pt x="312" y="278"/>
                    <a:pt x="412" y="119"/>
                    <a:pt x="484" y="122"/>
                  </a:cubicBezTo>
                  <a:cubicBezTo>
                    <a:pt x="556" y="125"/>
                    <a:pt x="623" y="200"/>
                    <a:pt x="691" y="27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3792" name="Line 16"/>
            <p:cNvSpPr>
              <a:spLocks noChangeShapeType="1"/>
            </p:cNvSpPr>
            <p:nvPr/>
          </p:nvSpPr>
          <p:spPr bwMode="auto">
            <a:xfrm>
              <a:off x="3768" y="3418"/>
              <a:ext cx="1675" cy="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3794" name="Line 18"/>
          <p:cNvSpPr>
            <a:spLocks noChangeShapeType="1"/>
          </p:cNvSpPr>
          <p:nvPr/>
        </p:nvSpPr>
        <p:spPr bwMode="auto">
          <a:xfrm>
            <a:off x="5959475" y="3908425"/>
            <a:ext cx="1492250" cy="7016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83795" name="Object 19"/>
          <p:cNvGraphicFramePr>
            <a:graphicFrameLocks noChangeAspect="1"/>
          </p:cNvGraphicFramePr>
          <p:nvPr/>
        </p:nvGraphicFramePr>
        <p:xfrm>
          <a:off x="327025" y="3619500"/>
          <a:ext cx="56657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46" name="Equation" r:id="rId19" imgW="4051080" imgH="228600" progId="Equation.DSMT4">
                  <p:embed/>
                </p:oleObj>
              </mc:Choice>
              <mc:Fallback>
                <p:oleObj name="Equation" r:id="rId19" imgW="40510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619500"/>
                        <a:ext cx="56657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3796" name="Text Box 20"/>
          <p:cNvSpPr txBox="1">
            <a:spLocks noChangeArrowheads="1"/>
          </p:cNvSpPr>
          <p:nvPr/>
        </p:nvSpPr>
        <p:spPr bwMode="auto">
          <a:xfrm>
            <a:off x="4205288" y="4200525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Handled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786" grpId="0" animBg="1"/>
      <p:bldP spid="148379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Correctness of Dijkstra’s algorithm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30625"/>
            <a:ext cx="8405813" cy="2543175"/>
          </a:xfrm>
          <a:noFill/>
          <a:ln/>
        </p:spPr>
        <p:txBody>
          <a:bodyPr/>
          <a:lstStyle/>
          <a:p>
            <a:r>
              <a:rPr lang="en-US" sz="2000" b="1">
                <a:solidFill>
                  <a:srgbClr val="009900"/>
                </a:solidFill>
              </a:rPr>
              <a:t>Loop invariant:</a:t>
            </a:r>
            <a:r>
              <a:rPr lang="en-US" sz="2000"/>
              <a:t> d[v] = δ(s, v) for all v in S.</a:t>
            </a:r>
          </a:p>
          <a:p>
            <a:pPr lvl="1"/>
            <a:r>
              <a:rPr lang="en-US" sz="1800">
                <a:solidFill>
                  <a:srgbClr val="009900"/>
                </a:solidFill>
              </a:rPr>
              <a:t>Maintenance:</a:t>
            </a:r>
            <a:r>
              <a:rPr lang="en-US" sz="1800"/>
              <a:t> </a:t>
            </a:r>
          </a:p>
          <a:p>
            <a:pPr lvl="2"/>
            <a:r>
              <a:rPr lang="en-US" sz="1600"/>
              <a:t>Need to show that </a:t>
            </a:r>
          </a:p>
          <a:p>
            <a:pPr lvl="3"/>
            <a:r>
              <a:rPr lang="en-US" sz="1400"/>
              <a:t>d[u] = δ(s, u) when u is added to S in each iteration.</a:t>
            </a:r>
          </a:p>
          <a:p>
            <a:pPr lvl="3"/>
            <a:r>
              <a:rPr lang="en-US" sz="1400"/>
              <a:t>d[u] does not change once u is added to S.</a:t>
            </a:r>
          </a:p>
          <a:p>
            <a:pPr lvl="3"/>
            <a:endParaRPr lang="en-US" sz="1400"/>
          </a:p>
        </p:txBody>
      </p:sp>
      <p:pic>
        <p:nvPicPr>
          <p:cNvPr id="1482756" name="Picture 4" descr="dijkst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887413"/>
            <a:ext cx="3878262" cy="2509837"/>
          </a:xfrm>
          <a:prstGeom prst="rect">
            <a:avLst/>
          </a:prstGeom>
          <a:noFill/>
        </p:spPr>
      </p:pic>
      <p:graphicFrame>
        <p:nvGraphicFramePr>
          <p:cNvPr id="1482758" name="Object 6"/>
          <p:cNvGraphicFramePr>
            <a:graphicFrameLocks noChangeAspect="1"/>
          </p:cNvGraphicFramePr>
          <p:nvPr/>
        </p:nvGraphicFramePr>
        <p:xfrm>
          <a:off x="4167188" y="3438525"/>
          <a:ext cx="48688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3" name="Equation" r:id="rId4" imgW="3187440" imgH="203040" progId="Equation.DSMT4">
                  <p:embed/>
                </p:oleObj>
              </mc:Choice>
              <mc:Fallback>
                <p:oleObj name="Equation" r:id="rId4" imgW="31874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438525"/>
                        <a:ext cx="486886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2759" name="Object 7"/>
          <p:cNvGraphicFramePr>
            <a:graphicFrameLocks noChangeAspect="1"/>
          </p:cNvGraphicFramePr>
          <p:nvPr/>
        </p:nvGraphicFramePr>
        <p:xfrm>
          <a:off x="4184650" y="2647950"/>
          <a:ext cx="38893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4" name="Equation" r:id="rId6" imgW="2514600" imgH="203040" progId="Equation.DSMT4">
                  <p:embed/>
                </p:oleObj>
              </mc:Choice>
              <mc:Fallback>
                <p:oleObj name="Equation" r:id="rId6" imgW="25146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647950"/>
                        <a:ext cx="38893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2760" name="Object 8"/>
          <p:cNvGraphicFramePr>
            <a:graphicFrameLocks noChangeAspect="1"/>
          </p:cNvGraphicFramePr>
          <p:nvPr/>
        </p:nvGraphicFramePr>
        <p:xfrm>
          <a:off x="4192588" y="3038475"/>
          <a:ext cx="45243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5" name="Equation" r:id="rId8" imgW="2920680" imgH="203040" progId="Equation.DSMT4">
                  <p:embed/>
                </p:oleObj>
              </mc:Choice>
              <mc:Fallback>
                <p:oleObj name="Equation" r:id="rId8" imgW="2920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3038475"/>
                        <a:ext cx="45243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2761" name="Oval 9"/>
          <p:cNvSpPr>
            <a:spLocks noChangeArrowheads="1"/>
          </p:cNvSpPr>
          <p:nvPr/>
        </p:nvSpPr>
        <p:spPr bwMode="auto">
          <a:xfrm>
            <a:off x="1631950" y="3071813"/>
            <a:ext cx="2538413" cy="349250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82763" name="Text Box 11"/>
          <p:cNvSpPr txBox="1">
            <a:spLocks noChangeArrowheads="1"/>
          </p:cNvSpPr>
          <p:nvPr/>
        </p:nvSpPr>
        <p:spPr bwMode="auto">
          <a:xfrm>
            <a:off x="5661025" y="469900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0">
                <a:solidFill>
                  <a:schemeClr val="accent1"/>
                </a:solidFill>
                <a:sym typeface="Wingdings" pitchFamily="35" charset="2"/>
              </a:rPr>
              <a:t>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90613" y="5049838"/>
            <a:ext cx="5229225" cy="641350"/>
            <a:chOff x="687" y="3181"/>
            <a:chExt cx="3294" cy="404"/>
          </a:xfrm>
        </p:grpSpPr>
        <p:sp>
          <p:nvSpPr>
            <p:cNvPr id="1482762" name="Oval 10"/>
            <p:cNvSpPr>
              <a:spLocks noChangeArrowheads="1"/>
            </p:cNvSpPr>
            <p:nvPr/>
          </p:nvSpPr>
          <p:spPr bwMode="auto">
            <a:xfrm>
              <a:off x="687" y="3275"/>
              <a:ext cx="3044" cy="27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82764" name="Text Box 12"/>
            <p:cNvSpPr txBox="1">
              <a:spLocks noChangeArrowheads="1"/>
            </p:cNvSpPr>
            <p:nvPr/>
          </p:nvSpPr>
          <p:spPr bwMode="auto">
            <a:xfrm>
              <a:off x="3705" y="3181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0">
                  <a:solidFill>
                    <a:schemeClr val="accent1"/>
                  </a:solidFill>
                  <a:sym typeface="Wingdings" pitchFamily="35" charset="2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61" grpId="0" animBg="1"/>
      <p:bldP spid="14827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shortest path problem</a:t>
            </a:r>
          </a:p>
          <a:p>
            <a:r>
              <a:rPr lang="en-US" dirty="0" smtClean="0"/>
              <a:t>Single-source shortest path</a:t>
            </a:r>
          </a:p>
          <a:p>
            <a:pPr lvl="1"/>
            <a:r>
              <a:rPr lang="en-US" dirty="0" smtClean="0"/>
              <a:t>Shortest path on a directed acyclic graph (DAG)</a:t>
            </a:r>
          </a:p>
          <a:p>
            <a:pPr lvl="1"/>
            <a:r>
              <a:rPr lang="en-US" dirty="0" smtClean="0"/>
              <a:t>Shortest path on a general graph: 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</a:t>
            </a:r>
            <a:r>
              <a:rPr lang="en-US" dirty="0" smtClean="0"/>
              <a:t>Graphs</a:t>
            </a:r>
            <a:endParaRPr lang="en-US" dirty="0">
              <a:ea typeface="Tahoma" pitchFamily="39" charset="0"/>
              <a:cs typeface="Tahoma" pitchFamily="39" charset="0"/>
            </a:endParaRPr>
          </a:p>
        </p:txBody>
      </p:sp>
      <p:sp>
        <p:nvSpPr>
          <p:cNvPr id="241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19751" y="1125066"/>
            <a:ext cx="7772400" cy="1981200"/>
          </a:xfrm>
        </p:spPr>
        <p:txBody>
          <a:bodyPr/>
          <a:lstStyle/>
          <a:p>
            <a:r>
              <a:rPr lang="en-US" sz="2000" dirty="0"/>
              <a:t>In a weighted graph, each edge has an associated numerical value, called the weight of the edge</a:t>
            </a:r>
          </a:p>
          <a:p>
            <a:r>
              <a:rPr lang="en-US" sz="2000" dirty="0"/>
              <a:t>Edge weights may represent, distances, costs, etc.</a:t>
            </a:r>
          </a:p>
          <a:p>
            <a:r>
              <a:rPr lang="en-US" sz="2000" dirty="0"/>
              <a:t>Example:</a:t>
            </a:r>
          </a:p>
          <a:p>
            <a:pPr lvl="1"/>
            <a:r>
              <a:rPr lang="en-US" sz="1800" dirty="0"/>
              <a:t>In a  flight route graph, the weight of an edge represents the distance in miles between the endpoint airports</a:t>
            </a:r>
          </a:p>
        </p:txBody>
      </p:sp>
      <p:sp>
        <p:nvSpPr>
          <p:cNvPr id="241668" name="Oval 4"/>
          <p:cNvSpPr>
            <a:spLocks noChangeArrowheads="1"/>
          </p:cNvSpPr>
          <p:nvPr/>
        </p:nvSpPr>
        <p:spPr bwMode="auto">
          <a:xfrm>
            <a:off x="4800600" y="3984625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ORD</a:t>
            </a:r>
          </a:p>
        </p:txBody>
      </p:sp>
      <p:sp>
        <p:nvSpPr>
          <p:cNvPr id="241669" name="Oval 5"/>
          <p:cNvSpPr>
            <a:spLocks noChangeArrowheads="1"/>
          </p:cNvSpPr>
          <p:nvPr/>
        </p:nvSpPr>
        <p:spPr bwMode="auto">
          <a:xfrm>
            <a:off x="7315200" y="3829050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PVD</a:t>
            </a:r>
          </a:p>
        </p:txBody>
      </p:sp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7064375" y="5737225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MIA</a:t>
            </a:r>
          </a:p>
        </p:txBody>
      </p: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4511675" y="5499100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DFW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2590800" y="4213225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SFO</a:t>
            </a:r>
          </a:p>
        </p:txBody>
      </p:sp>
      <p:sp>
        <p:nvSpPr>
          <p:cNvPr id="241673" name="Oval 9"/>
          <p:cNvSpPr>
            <a:spLocks noChangeArrowheads="1"/>
          </p:cNvSpPr>
          <p:nvPr/>
        </p:nvSpPr>
        <p:spPr bwMode="auto">
          <a:xfrm>
            <a:off x="2743200" y="5356225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LAX</a:t>
            </a:r>
          </a:p>
        </p:txBody>
      </p:sp>
      <p:sp>
        <p:nvSpPr>
          <p:cNvPr id="241674" name="Oval 10"/>
          <p:cNvSpPr>
            <a:spLocks noChangeArrowheads="1"/>
          </p:cNvSpPr>
          <p:nvPr/>
        </p:nvSpPr>
        <p:spPr bwMode="auto">
          <a:xfrm>
            <a:off x="6378575" y="4594225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LGA</a:t>
            </a:r>
          </a:p>
        </p:txBody>
      </p:sp>
      <p:sp>
        <p:nvSpPr>
          <p:cNvPr id="241675" name="Oval 11"/>
          <p:cNvSpPr>
            <a:spLocks noChangeArrowheads="1"/>
          </p:cNvSpPr>
          <p:nvPr/>
        </p:nvSpPr>
        <p:spPr bwMode="auto">
          <a:xfrm>
            <a:off x="762000" y="5127625"/>
            <a:ext cx="936625" cy="457200"/>
          </a:xfrm>
          <a:prstGeom prst="ellipse">
            <a:avLst/>
          </a:prstGeom>
          <a:solidFill>
            <a:srgbClr val="D49B1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HNL</a:t>
            </a:r>
          </a:p>
        </p:txBody>
      </p:sp>
      <p:cxnSp>
        <p:nvCxnSpPr>
          <p:cNvPr id="241676" name="AutoShape 12"/>
          <p:cNvCxnSpPr>
            <a:cxnSpLocks noChangeShapeType="1"/>
            <a:stCxn id="241672" idx="6"/>
            <a:endCxn id="241668" idx="2"/>
          </p:cNvCxnSpPr>
          <p:nvPr/>
        </p:nvCxnSpPr>
        <p:spPr bwMode="auto">
          <a:xfrm flipV="1">
            <a:off x="3536950" y="4213225"/>
            <a:ext cx="12541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77" name="AutoShape 13"/>
          <p:cNvCxnSpPr>
            <a:cxnSpLocks noChangeShapeType="1"/>
            <a:stCxn id="241671" idx="0"/>
            <a:endCxn id="241668" idx="4"/>
          </p:cNvCxnSpPr>
          <p:nvPr/>
        </p:nvCxnSpPr>
        <p:spPr bwMode="auto">
          <a:xfrm flipV="1">
            <a:off x="4979988" y="4451350"/>
            <a:ext cx="288925" cy="1038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78" name="AutoShape 14"/>
          <p:cNvCxnSpPr>
            <a:cxnSpLocks noChangeShapeType="1"/>
            <a:stCxn id="241671" idx="7"/>
            <a:endCxn id="241674" idx="3"/>
          </p:cNvCxnSpPr>
          <p:nvPr/>
        </p:nvCxnSpPr>
        <p:spPr bwMode="auto">
          <a:xfrm flipV="1">
            <a:off x="5311775" y="4994275"/>
            <a:ext cx="1203325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79" name="AutoShape 15"/>
          <p:cNvCxnSpPr>
            <a:cxnSpLocks noChangeShapeType="1"/>
            <a:stCxn id="241674" idx="0"/>
            <a:endCxn id="241669" idx="3"/>
          </p:cNvCxnSpPr>
          <p:nvPr/>
        </p:nvCxnSpPr>
        <p:spPr bwMode="auto">
          <a:xfrm flipV="1">
            <a:off x="6846888" y="4229100"/>
            <a:ext cx="604837" cy="355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0" name="AutoShape 16"/>
          <p:cNvCxnSpPr>
            <a:cxnSpLocks noChangeShapeType="1"/>
            <a:stCxn id="241668" idx="6"/>
            <a:endCxn id="241669" idx="2"/>
          </p:cNvCxnSpPr>
          <p:nvPr/>
        </p:nvCxnSpPr>
        <p:spPr bwMode="auto">
          <a:xfrm flipV="1">
            <a:off x="5746750" y="4057650"/>
            <a:ext cx="1558925" cy="155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1" name="AutoShape 17"/>
          <p:cNvCxnSpPr>
            <a:cxnSpLocks noChangeShapeType="1"/>
            <a:stCxn id="241675" idx="6"/>
            <a:endCxn id="241673" idx="2"/>
          </p:cNvCxnSpPr>
          <p:nvPr/>
        </p:nvCxnSpPr>
        <p:spPr bwMode="auto">
          <a:xfrm>
            <a:off x="1708150" y="5356225"/>
            <a:ext cx="10255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2" name="AutoShape 18"/>
          <p:cNvCxnSpPr>
            <a:cxnSpLocks noChangeShapeType="1"/>
            <a:stCxn id="241672" idx="4"/>
            <a:endCxn id="241673" idx="0"/>
          </p:cNvCxnSpPr>
          <p:nvPr/>
        </p:nvCxnSpPr>
        <p:spPr bwMode="auto">
          <a:xfrm>
            <a:off x="3059113" y="4679950"/>
            <a:ext cx="1524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3" name="AutoShape 19"/>
          <p:cNvCxnSpPr>
            <a:cxnSpLocks noChangeShapeType="1"/>
            <a:stCxn id="241674" idx="4"/>
            <a:endCxn id="241670" idx="0"/>
          </p:cNvCxnSpPr>
          <p:nvPr/>
        </p:nvCxnSpPr>
        <p:spPr bwMode="auto">
          <a:xfrm>
            <a:off x="6846888" y="5060950"/>
            <a:ext cx="6858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4" name="AutoShape 20"/>
          <p:cNvCxnSpPr>
            <a:cxnSpLocks noChangeShapeType="1"/>
            <a:endCxn id="241671" idx="6"/>
          </p:cNvCxnSpPr>
          <p:nvPr/>
        </p:nvCxnSpPr>
        <p:spPr bwMode="auto">
          <a:xfrm flipH="1" flipV="1">
            <a:off x="5457825" y="5727700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5" name="AutoShape 21"/>
          <p:cNvCxnSpPr>
            <a:cxnSpLocks noChangeShapeType="1"/>
            <a:stCxn id="241673" idx="6"/>
            <a:endCxn id="241671" idx="2"/>
          </p:cNvCxnSpPr>
          <p:nvPr/>
        </p:nvCxnSpPr>
        <p:spPr bwMode="auto">
          <a:xfrm>
            <a:off x="3689350" y="5584825"/>
            <a:ext cx="81280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1686" name="AutoShape 22"/>
          <p:cNvCxnSpPr>
            <a:cxnSpLocks noChangeShapeType="1"/>
            <a:stCxn id="241673" idx="7"/>
            <a:endCxn id="241668" idx="3"/>
          </p:cNvCxnSpPr>
          <p:nvPr/>
        </p:nvCxnSpPr>
        <p:spPr bwMode="auto">
          <a:xfrm flipV="1">
            <a:off x="3543300" y="4384675"/>
            <a:ext cx="13938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1687" name="Text Box 23"/>
          <p:cNvSpPr txBox="1">
            <a:spLocks noChangeArrowheads="1"/>
          </p:cNvSpPr>
          <p:nvPr/>
        </p:nvSpPr>
        <p:spPr bwMode="auto">
          <a:xfrm rot="-347285">
            <a:off x="6081713" y="3810000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849</a:t>
            </a:r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 rot="-4662247">
            <a:off x="4760119" y="4542631"/>
            <a:ext cx="5984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802</a:t>
            </a:r>
          </a:p>
        </p:txBody>
      </p:sp>
      <p:sp>
        <p:nvSpPr>
          <p:cNvPr id="241689" name="Text Box 25"/>
          <p:cNvSpPr txBox="1">
            <a:spLocks noChangeArrowheads="1"/>
          </p:cNvSpPr>
          <p:nvPr/>
        </p:nvSpPr>
        <p:spPr bwMode="auto">
          <a:xfrm rot="-1544869">
            <a:off x="5435600" y="49593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1387</a:t>
            </a:r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 rot="-2136302">
            <a:off x="3622675" y="47212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1743</a:t>
            </a:r>
          </a:p>
        </p:txBody>
      </p:sp>
      <p:sp>
        <p:nvSpPr>
          <p:cNvPr id="241691" name="Text Box 27"/>
          <p:cNvSpPr txBox="1">
            <a:spLocks noChangeArrowheads="1"/>
          </p:cNvSpPr>
          <p:nvPr/>
        </p:nvSpPr>
        <p:spPr bwMode="auto">
          <a:xfrm rot="-689345">
            <a:off x="3733800" y="39846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1843</a:t>
            </a:r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 rot="2626382">
            <a:off x="7031038" y="51879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1099</a:t>
            </a: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 rot="565849">
            <a:off x="5975350" y="54927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1120</a:t>
            </a:r>
          </a:p>
        </p:txBody>
      </p:sp>
      <p:sp>
        <p:nvSpPr>
          <p:cNvPr id="241694" name="Text Box 30"/>
          <p:cNvSpPr txBox="1">
            <a:spLocks noChangeArrowheads="1"/>
          </p:cNvSpPr>
          <p:nvPr/>
        </p:nvSpPr>
        <p:spPr bwMode="auto">
          <a:xfrm rot="695916">
            <a:off x="3775075" y="531177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1233</a:t>
            </a:r>
          </a:p>
        </p:txBody>
      </p:sp>
      <p:sp>
        <p:nvSpPr>
          <p:cNvPr id="241695" name="Text Box 31"/>
          <p:cNvSpPr txBox="1">
            <a:spLocks noChangeArrowheads="1"/>
          </p:cNvSpPr>
          <p:nvPr/>
        </p:nvSpPr>
        <p:spPr bwMode="auto">
          <a:xfrm rot="4665015">
            <a:off x="2994819" y="4849019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337</a:t>
            </a:r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 rot="832501">
            <a:off x="1927225" y="51276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2555</a:t>
            </a:r>
          </a:p>
        </p:txBody>
      </p:sp>
      <p:sp>
        <p:nvSpPr>
          <p:cNvPr id="241697" name="Text Box 33"/>
          <p:cNvSpPr txBox="1">
            <a:spLocks noChangeArrowheads="1"/>
          </p:cNvSpPr>
          <p:nvPr/>
        </p:nvSpPr>
        <p:spPr bwMode="auto">
          <a:xfrm rot="-1891667">
            <a:off x="6783388" y="4111625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142</a:t>
            </a:r>
          </a:p>
        </p:txBody>
      </p:sp>
      <p:cxnSp>
        <p:nvCxnSpPr>
          <p:cNvPr id="241698" name="AutoShape 34"/>
          <p:cNvCxnSpPr>
            <a:cxnSpLocks noChangeShapeType="1"/>
            <a:stCxn id="241669" idx="4"/>
            <a:endCxn id="241670" idx="7"/>
          </p:cNvCxnSpPr>
          <p:nvPr/>
        </p:nvCxnSpPr>
        <p:spPr bwMode="auto">
          <a:xfrm>
            <a:off x="7783513" y="4295775"/>
            <a:ext cx="80962" cy="149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1699" name="Text Box 35"/>
          <p:cNvSpPr txBox="1">
            <a:spLocks noChangeArrowheads="1"/>
          </p:cNvSpPr>
          <p:nvPr/>
        </p:nvSpPr>
        <p:spPr bwMode="auto">
          <a:xfrm rot="5207815">
            <a:off x="7662863" y="4697412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</a:t>
            </a:r>
            <a:r>
              <a:rPr lang="en-US" dirty="0" smtClean="0"/>
              <a:t>Path on a Weighted Graph </a:t>
            </a:r>
            <a:endParaRPr lang="en-US" dirty="0">
              <a:ea typeface="Tahoma" pitchFamily="39" charset="0"/>
              <a:cs typeface="Tahoma" pitchFamily="39" charset="0"/>
            </a:endParaRPr>
          </a:p>
        </p:txBody>
      </p:sp>
      <p:sp>
        <p:nvSpPr>
          <p:cNvPr id="242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937845"/>
            <a:ext cx="7848600" cy="2867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Given a weighted graph and two vertices </a:t>
            </a:r>
            <a:r>
              <a:rPr lang="en-US" sz="2000" b="1" i="1" dirty="0" err="1">
                <a:latin typeface="Times New Roman" pitchFamily="39" charset="0"/>
              </a:rPr>
              <a:t>u</a:t>
            </a:r>
            <a:r>
              <a:rPr lang="en-US" sz="2000" dirty="0"/>
              <a:t> and </a:t>
            </a:r>
            <a:r>
              <a:rPr lang="en-US" sz="2000" b="1" i="1" dirty="0" err="1">
                <a:latin typeface="Times New Roman" pitchFamily="39" charset="0"/>
              </a:rPr>
              <a:t>v</a:t>
            </a:r>
            <a:r>
              <a:rPr lang="en-US" sz="2000" dirty="0"/>
              <a:t>, we want to find a path of minimum total weight between </a:t>
            </a:r>
            <a:r>
              <a:rPr lang="en-US" sz="2000" b="1" i="1" dirty="0" err="1">
                <a:latin typeface="Times New Roman" pitchFamily="39" charset="0"/>
              </a:rPr>
              <a:t>u</a:t>
            </a:r>
            <a:r>
              <a:rPr lang="en-US" sz="2000" dirty="0"/>
              <a:t> and </a:t>
            </a:r>
            <a:r>
              <a:rPr lang="en-US" sz="2000" b="1" i="1" dirty="0" err="1">
                <a:latin typeface="Times New Roman" pitchFamily="39" charset="0"/>
              </a:rPr>
              <a:t>v</a:t>
            </a:r>
            <a:r>
              <a:rPr lang="en-US" sz="2000" b="1" i="1" dirty="0">
                <a:latin typeface="Times New Roman" pitchFamily="39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Length of a path is the sum of the weights of its edges.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Shortest path between Providence and Honolulu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Internet packet routing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Flight reservations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Driving directions</a:t>
            </a:r>
          </a:p>
        </p:txBody>
      </p:sp>
      <p:sp>
        <p:nvSpPr>
          <p:cNvPr id="242692" name="Oval 4"/>
          <p:cNvSpPr>
            <a:spLocks noChangeArrowheads="1"/>
          </p:cNvSpPr>
          <p:nvPr/>
        </p:nvSpPr>
        <p:spPr bwMode="auto">
          <a:xfrm>
            <a:off x="4800600" y="4213225"/>
            <a:ext cx="936625" cy="457200"/>
          </a:xfrm>
          <a:prstGeom prst="ellipse">
            <a:avLst/>
          </a:prstGeom>
          <a:solidFill>
            <a:srgbClr val="FF6666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ORD</a:t>
            </a:r>
          </a:p>
        </p:txBody>
      </p:sp>
      <p:sp>
        <p:nvSpPr>
          <p:cNvPr id="242693" name="Oval 5"/>
          <p:cNvSpPr>
            <a:spLocks noChangeArrowheads="1"/>
          </p:cNvSpPr>
          <p:nvPr/>
        </p:nvSpPr>
        <p:spPr bwMode="auto">
          <a:xfrm>
            <a:off x="7315200" y="4057650"/>
            <a:ext cx="936625" cy="457200"/>
          </a:xfrm>
          <a:prstGeom prst="ellipse">
            <a:avLst/>
          </a:prstGeom>
          <a:solidFill>
            <a:srgbClr val="FF6666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PVD</a:t>
            </a:r>
          </a:p>
        </p:txBody>
      </p:sp>
      <p:sp>
        <p:nvSpPr>
          <p:cNvPr id="242694" name="Oval 6"/>
          <p:cNvSpPr>
            <a:spLocks noChangeArrowheads="1"/>
          </p:cNvSpPr>
          <p:nvPr/>
        </p:nvSpPr>
        <p:spPr bwMode="auto">
          <a:xfrm>
            <a:off x="7064375" y="5965825"/>
            <a:ext cx="936625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MIA</a:t>
            </a:r>
          </a:p>
        </p:txBody>
      </p:sp>
      <p:sp>
        <p:nvSpPr>
          <p:cNvPr id="242695" name="Oval 7"/>
          <p:cNvSpPr>
            <a:spLocks noChangeArrowheads="1"/>
          </p:cNvSpPr>
          <p:nvPr/>
        </p:nvSpPr>
        <p:spPr bwMode="auto">
          <a:xfrm>
            <a:off x="4511675" y="5727700"/>
            <a:ext cx="936625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DFW</a:t>
            </a:r>
          </a:p>
        </p:txBody>
      </p:sp>
      <p:sp>
        <p:nvSpPr>
          <p:cNvPr id="242696" name="Oval 8"/>
          <p:cNvSpPr>
            <a:spLocks noChangeArrowheads="1"/>
          </p:cNvSpPr>
          <p:nvPr/>
        </p:nvSpPr>
        <p:spPr bwMode="auto">
          <a:xfrm>
            <a:off x="2590800" y="4441825"/>
            <a:ext cx="936625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SFO</a:t>
            </a:r>
          </a:p>
        </p:txBody>
      </p:sp>
      <p:sp>
        <p:nvSpPr>
          <p:cNvPr id="242697" name="Oval 9"/>
          <p:cNvSpPr>
            <a:spLocks noChangeArrowheads="1"/>
          </p:cNvSpPr>
          <p:nvPr/>
        </p:nvSpPr>
        <p:spPr bwMode="auto">
          <a:xfrm>
            <a:off x="2743200" y="5584825"/>
            <a:ext cx="936625" cy="457200"/>
          </a:xfrm>
          <a:prstGeom prst="ellipse">
            <a:avLst/>
          </a:prstGeom>
          <a:solidFill>
            <a:srgbClr val="FF6666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LAX</a:t>
            </a:r>
          </a:p>
        </p:txBody>
      </p:sp>
      <p:sp>
        <p:nvSpPr>
          <p:cNvPr id="242698" name="Oval 10"/>
          <p:cNvSpPr>
            <a:spLocks noChangeArrowheads="1"/>
          </p:cNvSpPr>
          <p:nvPr/>
        </p:nvSpPr>
        <p:spPr bwMode="auto">
          <a:xfrm>
            <a:off x="6378575" y="4822825"/>
            <a:ext cx="936625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LGA</a:t>
            </a:r>
          </a:p>
        </p:txBody>
      </p:sp>
      <p:sp>
        <p:nvSpPr>
          <p:cNvPr id="242699" name="Oval 11"/>
          <p:cNvSpPr>
            <a:spLocks noChangeArrowheads="1"/>
          </p:cNvSpPr>
          <p:nvPr/>
        </p:nvSpPr>
        <p:spPr bwMode="auto">
          <a:xfrm>
            <a:off x="762000" y="5356225"/>
            <a:ext cx="936625" cy="457200"/>
          </a:xfrm>
          <a:prstGeom prst="ellipse">
            <a:avLst/>
          </a:prstGeom>
          <a:solidFill>
            <a:srgbClr val="FF6666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HNL</a:t>
            </a:r>
          </a:p>
        </p:txBody>
      </p:sp>
      <p:cxnSp>
        <p:nvCxnSpPr>
          <p:cNvPr id="242700" name="AutoShape 12"/>
          <p:cNvCxnSpPr>
            <a:cxnSpLocks noChangeShapeType="1"/>
            <a:stCxn id="242696" idx="6"/>
            <a:endCxn id="242692" idx="2"/>
          </p:cNvCxnSpPr>
          <p:nvPr/>
        </p:nvCxnSpPr>
        <p:spPr bwMode="auto">
          <a:xfrm flipV="1">
            <a:off x="3536950" y="4441825"/>
            <a:ext cx="1244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1" name="AutoShape 13"/>
          <p:cNvCxnSpPr>
            <a:cxnSpLocks noChangeShapeType="1"/>
            <a:stCxn id="242695" idx="0"/>
            <a:endCxn id="242692" idx="4"/>
          </p:cNvCxnSpPr>
          <p:nvPr/>
        </p:nvCxnSpPr>
        <p:spPr bwMode="auto">
          <a:xfrm flipV="1">
            <a:off x="4979988" y="4689475"/>
            <a:ext cx="2889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2" name="AutoShape 14"/>
          <p:cNvCxnSpPr>
            <a:cxnSpLocks noChangeShapeType="1"/>
            <a:stCxn id="242695" idx="7"/>
            <a:endCxn id="242698" idx="3"/>
          </p:cNvCxnSpPr>
          <p:nvPr/>
        </p:nvCxnSpPr>
        <p:spPr bwMode="auto">
          <a:xfrm flipV="1">
            <a:off x="5311775" y="5222875"/>
            <a:ext cx="1203325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3" name="AutoShape 15"/>
          <p:cNvCxnSpPr>
            <a:cxnSpLocks noChangeShapeType="1"/>
            <a:stCxn id="242698" idx="0"/>
            <a:endCxn id="242693" idx="3"/>
          </p:cNvCxnSpPr>
          <p:nvPr/>
        </p:nvCxnSpPr>
        <p:spPr bwMode="auto">
          <a:xfrm flipV="1">
            <a:off x="6846888" y="4467225"/>
            <a:ext cx="604837" cy="346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4" name="AutoShape 16"/>
          <p:cNvCxnSpPr>
            <a:cxnSpLocks noChangeShapeType="1"/>
            <a:stCxn id="242692" idx="6"/>
            <a:endCxn id="242693" idx="2"/>
          </p:cNvCxnSpPr>
          <p:nvPr/>
        </p:nvCxnSpPr>
        <p:spPr bwMode="auto">
          <a:xfrm flipV="1">
            <a:off x="5756275" y="4286250"/>
            <a:ext cx="1539875" cy="1555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242705" name="AutoShape 17"/>
          <p:cNvCxnSpPr>
            <a:cxnSpLocks noChangeShapeType="1"/>
            <a:stCxn id="242699" idx="6"/>
            <a:endCxn id="242697" idx="2"/>
          </p:cNvCxnSpPr>
          <p:nvPr/>
        </p:nvCxnSpPr>
        <p:spPr bwMode="auto">
          <a:xfrm>
            <a:off x="1717675" y="5584825"/>
            <a:ext cx="1006475" cy="228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242706" name="AutoShape 18"/>
          <p:cNvCxnSpPr>
            <a:cxnSpLocks noChangeShapeType="1"/>
            <a:stCxn id="242696" idx="4"/>
            <a:endCxn id="242697" idx="0"/>
          </p:cNvCxnSpPr>
          <p:nvPr/>
        </p:nvCxnSpPr>
        <p:spPr bwMode="auto">
          <a:xfrm>
            <a:off x="3059113" y="4908550"/>
            <a:ext cx="152400" cy="657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7" name="AutoShape 19"/>
          <p:cNvCxnSpPr>
            <a:cxnSpLocks noChangeShapeType="1"/>
            <a:stCxn id="242698" idx="4"/>
            <a:endCxn id="242694" idx="0"/>
          </p:cNvCxnSpPr>
          <p:nvPr/>
        </p:nvCxnSpPr>
        <p:spPr bwMode="auto">
          <a:xfrm>
            <a:off x="6846888" y="5289550"/>
            <a:ext cx="6858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8" name="AutoShape 20"/>
          <p:cNvCxnSpPr>
            <a:cxnSpLocks noChangeShapeType="1"/>
            <a:endCxn id="242695" idx="6"/>
          </p:cNvCxnSpPr>
          <p:nvPr/>
        </p:nvCxnSpPr>
        <p:spPr bwMode="auto">
          <a:xfrm flipH="1" flipV="1">
            <a:off x="5457825" y="5956300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09" name="AutoShape 21"/>
          <p:cNvCxnSpPr>
            <a:cxnSpLocks noChangeShapeType="1"/>
            <a:stCxn id="242697" idx="6"/>
            <a:endCxn id="242695" idx="2"/>
          </p:cNvCxnSpPr>
          <p:nvPr/>
        </p:nvCxnSpPr>
        <p:spPr bwMode="auto">
          <a:xfrm>
            <a:off x="3698875" y="5813425"/>
            <a:ext cx="803275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2710" name="AutoShape 22"/>
          <p:cNvCxnSpPr>
            <a:cxnSpLocks noChangeShapeType="1"/>
            <a:stCxn id="242697" idx="7"/>
            <a:endCxn id="242692" idx="3"/>
          </p:cNvCxnSpPr>
          <p:nvPr/>
        </p:nvCxnSpPr>
        <p:spPr bwMode="auto">
          <a:xfrm flipV="1">
            <a:off x="3543300" y="4622800"/>
            <a:ext cx="1393825" cy="1009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sp>
        <p:nvSpPr>
          <p:cNvPr id="242711" name="Text Box 23"/>
          <p:cNvSpPr txBox="1">
            <a:spLocks noChangeArrowheads="1"/>
          </p:cNvSpPr>
          <p:nvPr/>
        </p:nvSpPr>
        <p:spPr bwMode="auto">
          <a:xfrm rot="-347285">
            <a:off x="6081713" y="4038600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849</a:t>
            </a:r>
          </a:p>
        </p:txBody>
      </p:sp>
      <p:sp>
        <p:nvSpPr>
          <p:cNvPr id="242712" name="Text Box 24"/>
          <p:cNvSpPr txBox="1">
            <a:spLocks noChangeArrowheads="1"/>
          </p:cNvSpPr>
          <p:nvPr/>
        </p:nvSpPr>
        <p:spPr bwMode="auto">
          <a:xfrm rot="-4662247">
            <a:off x="4760119" y="4771231"/>
            <a:ext cx="5984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802</a:t>
            </a:r>
          </a:p>
        </p:txBody>
      </p:sp>
      <p:sp>
        <p:nvSpPr>
          <p:cNvPr id="242713" name="Text Box 25"/>
          <p:cNvSpPr txBox="1">
            <a:spLocks noChangeArrowheads="1"/>
          </p:cNvSpPr>
          <p:nvPr/>
        </p:nvSpPr>
        <p:spPr bwMode="auto">
          <a:xfrm rot="-1544869">
            <a:off x="5435600" y="51879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1387</a:t>
            </a:r>
          </a:p>
        </p:txBody>
      </p:sp>
      <p:sp>
        <p:nvSpPr>
          <p:cNvPr id="242714" name="Text Box 26"/>
          <p:cNvSpPr txBox="1">
            <a:spLocks noChangeArrowheads="1"/>
          </p:cNvSpPr>
          <p:nvPr/>
        </p:nvSpPr>
        <p:spPr bwMode="auto">
          <a:xfrm rot="-2136302">
            <a:off x="3622675" y="49498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1743</a:t>
            </a:r>
          </a:p>
        </p:txBody>
      </p:sp>
      <p:sp>
        <p:nvSpPr>
          <p:cNvPr id="242715" name="Text Box 27"/>
          <p:cNvSpPr txBox="1">
            <a:spLocks noChangeArrowheads="1"/>
          </p:cNvSpPr>
          <p:nvPr/>
        </p:nvSpPr>
        <p:spPr bwMode="auto">
          <a:xfrm rot="-689345">
            <a:off x="3733800" y="42132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1843</a:t>
            </a:r>
          </a:p>
        </p:txBody>
      </p:sp>
      <p:sp>
        <p:nvSpPr>
          <p:cNvPr id="242716" name="Text Box 28"/>
          <p:cNvSpPr txBox="1">
            <a:spLocks noChangeArrowheads="1"/>
          </p:cNvSpPr>
          <p:nvPr/>
        </p:nvSpPr>
        <p:spPr bwMode="auto">
          <a:xfrm rot="2626382">
            <a:off x="7031038" y="54165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1099</a:t>
            </a:r>
          </a:p>
        </p:txBody>
      </p:sp>
      <p:sp>
        <p:nvSpPr>
          <p:cNvPr id="242717" name="Text Box 29"/>
          <p:cNvSpPr txBox="1">
            <a:spLocks noChangeArrowheads="1"/>
          </p:cNvSpPr>
          <p:nvPr/>
        </p:nvSpPr>
        <p:spPr bwMode="auto">
          <a:xfrm rot="565849">
            <a:off x="5975350" y="57213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1120</a:t>
            </a:r>
          </a:p>
        </p:txBody>
      </p:sp>
      <p:sp>
        <p:nvSpPr>
          <p:cNvPr id="242718" name="Text Box 30"/>
          <p:cNvSpPr txBox="1">
            <a:spLocks noChangeArrowheads="1"/>
          </p:cNvSpPr>
          <p:nvPr/>
        </p:nvSpPr>
        <p:spPr bwMode="auto">
          <a:xfrm rot="695916">
            <a:off x="3775075" y="554037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1233</a:t>
            </a: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 rot="4665015">
            <a:off x="2994819" y="5077619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337</a:t>
            </a:r>
          </a:p>
        </p:txBody>
      </p:sp>
      <p:sp>
        <p:nvSpPr>
          <p:cNvPr id="242720" name="Text Box 32"/>
          <p:cNvSpPr txBox="1">
            <a:spLocks noChangeArrowheads="1"/>
          </p:cNvSpPr>
          <p:nvPr/>
        </p:nvSpPr>
        <p:spPr bwMode="auto">
          <a:xfrm rot="832501">
            <a:off x="1927225" y="53562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2555</a:t>
            </a:r>
          </a:p>
        </p:txBody>
      </p:sp>
      <p:sp>
        <p:nvSpPr>
          <p:cNvPr id="242721" name="Text Box 33"/>
          <p:cNvSpPr txBox="1">
            <a:spLocks noChangeArrowheads="1"/>
          </p:cNvSpPr>
          <p:nvPr/>
        </p:nvSpPr>
        <p:spPr bwMode="auto">
          <a:xfrm rot="-1891667">
            <a:off x="6783388" y="4340225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142</a:t>
            </a:r>
          </a:p>
        </p:txBody>
      </p:sp>
      <p:cxnSp>
        <p:nvCxnSpPr>
          <p:cNvPr id="242722" name="AutoShape 34"/>
          <p:cNvCxnSpPr>
            <a:cxnSpLocks noChangeShapeType="1"/>
            <a:stCxn id="242693" idx="4"/>
            <a:endCxn id="242694" idx="7"/>
          </p:cNvCxnSpPr>
          <p:nvPr/>
        </p:nvCxnSpPr>
        <p:spPr bwMode="auto">
          <a:xfrm>
            <a:off x="7783513" y="4533900"/>
            <a:ext cx="80962" cy="1489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2723" name="Text Box 35"/>
          <p:cNvSpPr txBox="1">
            <a:spLocks noChangeArrowheads="1"/>
          </p:cNvSpPr>
          <p:nvPr/>
        </p:nvSpPr>
        <p:spPr bwMode="auto">
          <a:xfrm rot="5207815">
            <a:off x="7662863" y="4926012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Path:  Notation</a:t>
            </a:r>
            <a:endParaRPr lang="en-US" dirty="0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201738"/>
            <a:ext cx="7772400" cy="1139825"/>
          </a:xfrm>
          <a:noFill/>
          <a:ln/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/>
              <a:t>Input:</a:t>
            </a:r>
          </a:p>
        </p:txBody>
      </p:sp>
      <p:graphicFrame>
        <p:nvGraphicFramePr>
          <p:cNvPr id="1362948" name="Object 4"/>
          <p:cNvGraphicFramePr>
            <a:graphicFrameLocks noChangeAspect="1"/>
          </p:cNvGraphicFramePr>
          <p:nvPr/>
        </p:nvGraphicFramePr>
        <p:xfrm>
          <a:off x="796925" y="3116263"/>
          <a:ext cx="56610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83" name="Equation" r:id="rId3" imgW="3340080" imgH="431640" progId="Equation.DSMT4">
                  <p:embed/>
                </p:oleObj>
              </mc:Choice>
              <mc:Fallback>
                <p:oleObj name="Equation" r:id="rId3" imgW="33400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116263"/>
                        <a:ext cx="56610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796925" y="3889375"/>
          <a:ext cx="4325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84" name="Equation" r:id="rId5" imgW="2552400" imgH="228600" progId="Equation.DSMT4">
                  <p:embed/>
                </p:oleObj>
              </mc:Choice>
              <mc:Fallback>
                <p:oleObj name="Equation" r:id="rId5" imgW="25524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889375"/>
                        <a:ext cx="43259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77327"/>
              </p:ext>
            </p:extLst>
          </p:nvPr>
        </p:nvGraphicFramePr>
        <p:xfrm>
          <a:off x="804863" y="4281488"/>
          <a:ext cx="748506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85" name="Equation" r:id="rId7" imgW="4419600" imgH="660400" progId="Equation.DSMT4">
                  <p:embed/>
                </p:oleObj>
              </mc:Choice>
              <mc:Fallback>
                <p:oleObj name="Equation" r:id="rId7" imgW="4419600" imgH="660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4281488"/>
                        <a:ext cx="7485062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796925" y="5399088"/>
          <a:ext cx="78755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86" name="Equation" r:id="rId9" imgW="4647960" imgH="228600" progId="Equation.DSMT4">
                  <p:embed/>
                </p:oleObj>
              </mc:Choice>
              <mc:Fallback>
                <p:oleObj name="Equation" r:id="rId9" imgW="46479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399088"/>
                        <a:ext cx="78755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2" name="Object 8"/>
          <p:cNvGraphicFramePr>
            <a:graphicFrameLocks noChangeAspect="1"/>
          </p:cNvGraphicFramePr>
          <p:nvPr/>
        </p:nvGraphicFramePr>
        <p:xfrm>
          <a:off x="804863" y="2268994"/>
          <a:ext cx="30933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87" name="Equation" r:id="rId11" imgW="1765080" imgH="203040" progId="Equation.DSMT4">
                  <p:embed/>
                </p:oleObj>
              </mc:Choice>
              <mc:Fallback>
                <p:oleObj name="Equation" r:id="rId11" imgW="17650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2268994"/>
                        <a:ext cx="30933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91785"/>
              </p:ext>
            </p:extLst>
          </p:nvPr>
        </p:nvGraphicFramePr>
        <p:xfrm>
          <a:off x="847725" y="2701925"/>
          <a:ext cx="285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88" name="Equation" r:id="rId13" imgW="1625600" imgH="203200" progId="Equation.DSMT4">
                  <p:embed/>
                </p:oleObj>
              </mc:Choice>
              <mc:Fallback>
                <p:oleObj name="Equation" r:id="rId13" imgW="16256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701925"/>
                        <a:ext cx="285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Properties</a:t>
            </a:r>
          </a:p>
        </p:txBody>
      </p:sp>
      <p:sp>
        <p:nvSpPr>
          <p:cNvPr id="244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1064381"/>
            <a:ext cx="8748032" cy="21812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39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Property </a:t>
            </a:r>
            <a:r>
              <a:rPr lang="en-US" sz="2000" dirty="0" smtClean="0">
                <a:solidFill>
                  <a:schemeClr val="tx2"/>
                </a:solidFill>
              </a:rPr>
              <a:t>1 (Optimal Substructure):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39" charset="2"/>
              <a:buNone/>
            </a:pPr>
            <a:r>
              <a:rPr lang="en-US" sz="1800" dirty="0"/>
              <a:t>	A </a:t>
            </a:r>
            <a:r>
              <a:rPr lang="en-US" sz="1800" dirty="0" err="1"/>
              <a:t>subpath</a:t>
            </a:r>
            <a:r>
              <a:rPr lang="en-US" sz="1800" dirty="0"/>
              <a:t> of a shortest path is itself a shortest path</a:t>
            </a:r>
          </a:p>
          <a:p>
            <a:pPr>
              <a:lnSpc>
                <a:spcPct val="90000"/>
              </a:lnSpc>
              <a:buFont typeface="Wingdings" pitchFamily="39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Property </a:t>
            </a:r>
            <a:r>
              <a:rPr lang="en-US" sz="2000" dirty="0" smtClean="0">
                <a:solidFill>
                  <a:schemeClr val="tx2"/>
                </a:solidFill>
              </a:rPr>
              <a:t>2 (Shortest Path Tree):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39" charset="2"/>
              <a:buNone/>
            </a:pPr>
            <a:r>
              <a:rPr lang="en-US" sz="1800" dirty="0"/>
              <a:t>	There is a tree of shortest paths from a start vertex to all the other vertices</a:t>
            </a:r>
          </a:p>
          <a:p>
            <a:pPr>
              <a:lnSpc>
                <a:spcPct val="90000"/>
              </a:lnSpc>
              <a:buFont typeface="Wingdings" pitchFamily="39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Example:</a:t>
            </a:r>
          </a:p>
          <a:p>
            <a:pPr>
              <a:lnSpc>
                <a:spcPct val="90000"/>
              </a:lnSpc>
              <a:buFont typeface="Wingdings" pitchFamily="39" charset="2"/>
              <a:buNone/>
            </a:pPr>
            <a:r>
              <a:rPr lang="en-US" sz="1800" dirty="0"/>
              <a:t>	Tree of shortest paths from Providence</a:t>
            </a:r>
          </a:p>
        </p:txBody>
      </p:sp>
      <p:sp>
        <p:nvSpPr>
          <p:cNvPr id="244740" name="Oval 4"/>
          <p:cNvSpPr>
            <a:spLocks noChangeArrowheads="1"/>
          </p:cNvSpPr>
          <p:nvPr/>
        </p:nvSpPr>
        <p:spPr bwMode="auto">
          <a:xfrm>
            <a:off x="4800600" y="41148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ORD</a:t>
            </a:r>
          </a:p>
        </p:txBody>
      </p:sp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7315200" y="395922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PVD</a:t>
            </a:r>
          </a:p>
        </p:txBody>
      </p:sp>
      <p:sp>
        <p:nvSpPr>
          <p:cNvPr id="244742" name="Oval 6"/>
          <p:cNvSpPr>
            <a:spLocks noChangeArrowheads="1"/>
          </p:cNvSpPr>
          <p:nvPr/>
        </p:nvSpPr>
        <p:spPr bwMode="auto">
          <a:xfrm>
            <a:off x="7064375" y="5867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MIA</a:t>
            </a:r>
          </a:p>
        </p:txBody>
      </p:sp>
      <p:sp>
        <p:nvSpPr>
          <p:cNvPr id="244743" name="Oval 7"/>
          <p:cNvSpPr>
            <a:spLocks noChangeArrowheads="1"/>
          </p:cNvSpPr>
          <p:nvPr/>
        </p:nvSpPr>
        <p:spPr bwMode="auto">
          <a:xfrm>
            <a:off x="4511675" y="562927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DFW</a:t>
            </a:r>
          </a:p>
        </p:txBody>
      </p:sp>
      <p:sp>
        <p:nvSpPr>
          <p:cNvPr id="244744" name="Oval 8"/>
          <p:cNvSpPr>
            <a:spLocks noChangeArrowheads="1"/>
          </p:cNvSpPr>
          <p:nvPr/>
        </p:nvSpPr>
        <p:spPr bwMode="auto">
          <a:xfrm>
            <a:off x="2590800" y="4343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SFO</a:t>
            </a:r>
          </a:p>
        </p:txBody>
      </p:sp>
      <p:sp>
        <p:nvSpPr>
          <p:cNvPr id="244745" name="Oval 9"/>
          <p:cNvSpPr>
            <a:spLocks noChangeArrowheads="1"/>
          </p:cNvSpPr>
          <p:nvPr/>
        </p:nvSpPr>
        <p:spPr bwMode="auto">
          <a:xfrm>
            <a:off x="2743200" y="5486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LAX</a:t>
            </a:r>
          </a:p>
        </p:txBody>
      </p:sp>
      <p:sp>
        <p:nvSpPr>
          <p:cNvPr id="244746" name="Oval 10"/>
          <p:cNvSpPr>
            <a:spLocks noChangeArrowheads="1"/>
          </p:cNvSpPr>
          <p:nvPr/>
        </p:nvSpPr>
        <p:spPr bwMode="auto">
          <a:xfrm>
            <a:off x="6378575" y="4724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LGA</a:t>
            </a:r>
          </a:p>
        </p:txBody>
      </p:sp>
      <p:sp>
        <p:nvSpPr>
          <p:cNvPr id="244747" name="Oval 11"/>
          <p:cNvSpPr>
            <a:spLocks noChangeArrowheads="1"/>
          </p:cNvSpPr>
          <p:nvPr/>
        </p:nvSpPr>
        <p:spPr bwMode="auto">
          <a:xfrm>
            <a:off x="762000" y="52578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HNL</a:t>
            </a:r>
          </a:p>
        </p:txBody>
      </p:sp>
      <p:cxnSp>
        <p:nvCxnSpPr>
          <p:cNvPr id="244748" name="AutoShape 12"/>
          <p:cNvCxnSpPr>
            <a:cxnSpLocks noChangeShapeType="1"/>
            <a:stCxn id="244744" idx="6"/>
            <a:endCxn id="244740" idx="2"/>
          </p:cNvCxnSpPr>
          <p:nvPr/>
        </p:nvCxnSpPr>
        <p:spPr bwMode="auto">
          <a:xfrm flipV="1">
            <a:off x="3546475" y="4343400"/>
            <a:ext cx="1235075" cy="228600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749" name="AutoShape 13"/>
          <p:cNvCxnSpPr>
            <a:cxnSpLocks noChangeShapeType="1"/>
            <a:stCxn id="244743" idx="0"/>
            <a:endCxn id="244740" idx="4"/>
          </p:cNvCxnSpPr>
          <p:nvPr/>
        </p:nvCxnSpPr>
        <p:spPr bwMode="auto">
          <a:xfrm flipV="1">
            <a:off x="4979988" y="4591050"/>
            <a:ext cx="288925" cy="1019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4750" name="AutoShape 14"/>
          <p:cNvCxnSpPr>
            <a:cxnSpLocks noChangeShapeType="1"/>
            <a:stCxn id="244743" idx="7"/>
            <a:endCxn id="244746" idx="3"/>
          </p:cNvCxnSpPr>
          <p:nvPr/>
        </p:nvCxnSpPr>
        <p:spPr bwMode="auto">
          <a:xfrm flipV="1">
            <a:off x="5311775" y="5133975"/>
            <a:ext cx="1203325" cy="542925"/>
          </a:xfrm>
          <a:prstGeom prst="straightConnector1">
            <a:avLst/>
          </a:prstGeom>
          <a:noFill/>
          <a:ln w="76200" cap="flat" cmpd="sng" algn="ctr">
            <a:solidFill>
              <a:srgbClr val="FF1A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751" name="AutoShape 15"/>
          <p:cNvCxnSpPr>
            <a:cxnSpLocks noChangeShapeType="1"/>
            <a:stCxn id="244746" idx="0"/>
            <a:endCxn id="244741" idx="3"/>
          </p:cNvCxnSpPr>
          <p:nvPr/>
        </p:nvCxnSpPr>
        <p:spPr bwMode="auto">
          <a:xfrm flipV="1">
            <a:off x="6846888" y="4368800"/>
            <a:ext cx="604837" cy="336550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752" name="AutoShape 16"/>
          <p:cNvCxnSpPr>
            <a:cxnSpLocks noChangeShapeType="1"/>
            <a:stCxn id="244740" idx="6"/>
            <a:endCxn id="244741" idx="2"/>
          </p:cNvCxnSpPr>
          <p:nvPr/>
        </p:nvCxnSpPr>
        <p:spPr bwMode="auto">
          <a:xfrm flipV="1">
            <a:off x="5756275" y="4187825"/>
            <a:ext cx="1539875" cy="155575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753" name="AutoShape 17"/>
          <p:cNvCxnSpPr>
            <a:cxnSpLocks noChangeShapeType="1"/>
            <a:stCxn id="244747" idx="6"/>
            <a:endCxn id="244745" idx="2"/>
          </p:cNvCxnSpPr>
          <p:nvPr/>
        </p:nvCxnSpPr>
        <p:spPr bwMode="auto">
          <a:xfrm>
            <a:off x="1717675" y="5486400"/>
            <a:ext cx="1006475" cy="228600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754" name="AutoShape 18"/>
          <p:cNvCxnSpPr>
            <a:cxnSpLocks noChangeShapeType="1"/>
            <a:stCxn id="244744" idx="4"/>
            <a:endCxn id="244745" idx="0"/>
          </p:cNvCxnSpPr>
          <p:nvPr/>
        </p:nvCxnSpPr>
        <p:spPr bwMode="auto">
          <a:xfrm>
            <a:off x="3059113" y="4819650"/>
            <a:ext cx="152400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4755" name="AutoShape 19"/>
          <p:cNvCxnSpPr>
            <a:cxnSpLocks noChangeShapeType="1"/>
            <a:stCxn id="244746" idx="4"/>
            <a:endCxn id="244742" idx="0"/>
          </p:cNvCxnSpPr>
          <p:nvPr/>
        </p:nvCxnSpPr>
        <p:spPr bwMode="auto">
          <a:xfrm>
            <a:off x="6846888" y="5200650"/>
            <a:ext cx="685800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4756" name="AutoShape 20"/>
          <p:cNvCxnSpPr>
            <a:cxnSpLocks noChangeShapeType="1"/>
            <a:endCxn id="244743" idx="6"/>
          </p:cNvCxnSpPr>
          <p:nvPr/>
        </p:nvCxnSpPr>
        <p:spPr bwMode="auto">
          <a:xfrm flipH="1" flipV="1">
            <a:off x="5467350" y="5857875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4757" name="AutoShape 21"/>
          <p:cNvCxnSpPr>
            <a:cxnSpLocks noChangeShapeType="1"/>
            <a:stCxn id="244745" idx="6"/>
            <a:endCxn id="244743" idx="2"/>
          </p:cNvCxnSpPr>
          <p:nvPr/>
        </p:nvCxnSpPr>
        <p:spPr bwMode="auto">
          <a:xfrm>
            <a:off x="3698875" y="5715000"/>
            <a:ext cx="79375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4758" name="AutoShape 22"/>
          <p:cNvCxnSpPr>
            <a:cxnSpLocks noChangeShapeType="1"/>
            <a:stCxn id="244745" idx="7"/>
            <a:endCxn id="244740" idx="3"/>
          </p:cNvCxnSpPr>
          <p:nvPr/>
        </p:nvCxnSpPr>
        <p:spPr bwMode="auto">
          <a:xfrm flipV="1">
            <a:off x="3543300" y="4524375"/>
            <a:ext cx="1393825" cy="1009650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759" name="Text Box 23"/>
          <p:cNvSpPr txBox="1">
            <a:spLocks noChangeArrowheads="1"/>
          </p:cNvSpPr>
          <p:nvPr/>
        </p:nvSpPr>
        <p:spPr bwMode="auto">
          <a:xfrm rot="-347285">
            <a:off x="6081713" y="3940175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849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 rot="-4662247">
            <a:off x="4760119" y="4672806"/>
            <a:ext cx="5984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802</a:t>
            </a:r>
          </a:p>
        </p:txBody>
      </p:sp>
      <p:sp>
        <p:nvSpPr>
          <p:cNvPr id="244761" name="Text Box 25"/>
          <p:cNvSpPr txBox="1">
            <a:spLocks noChangeArrowheads="1"/>
          </p:cNvSpPr>
          <p:nvPr/>
        </p:nvSpPr>
        <p:spPr bwMode="auto">
          <a:xfrm rot="-1544869">
            <a:off x="5435600" y="5089525"/>
            <a:ext cx="736600" cy="396875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1387</a:t>
            </a:r>
          </a:p>
        </p:txBody>
      </p:sp>
      <p:sp>
        <p:nvSpPr>
          <p:cNvPr id="244762" name="Text Box 26"/>
          <p:cNvSpPr txBox="1">
            <a:spLocks noChangeArrowheads="1"/>
          </p:cNvSpPr>
          <p:nvPr/>
        </p:nvSpPr>
        <p:spPr bwMode="auto">
          <a:xfrm rot="-2136302">
            <a:off x="3622675" y="485140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1743</a:t>
            </a:r>
          </a:p>
        </p:txBody>
      </p:sp>
      <p:sp>
        <p:nvSpPr>
          <p:cNvPr id="244763" name="Text Box 27"/>
          <p:cNvSpPr txBox="1">
            <a:spLocks noChangeArrowheads="1"/>
          </p:cNvSpPr>
          <p:nvPr/>
        </p:nvSpPr>
        <p:spPr bwMode="auto">
          <a:xfrm rot="-689345">
            <a:off x="3733800" y="411480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1843</a:t>
            </a:r>
          </a:p>
        </p:txBody>
      </p:sp>
      <p:sp>
        <p:nvSpPr>
          <p:cNvPr id="244764" name="Text Box 28"/>
          <p:cNvSpPr txBox="1">
            <a:spLocks noChangeArrowheads="1"/>
          </p:cNvSpPr>
          <p:nvPr/>
        </p:nvSpPr>
        <p:spPr bwMode="auto">
          <a:xfrm rot="2626382">
            <a:off x="7031038" y="53181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1099</a:t>
            </a:r>
          </a:p>
        </p:txBody>
      </p:sp>
      <p:sp>
        <p:nvSpPr>
          <p:cNvPr id="244765" name="Text Box 29"/>
          <p:cNvSpPr txBox="1">
            <a:spLocks noChangeArrowheads="1"/>
          </p:cNvSpPr>
          <p:nvPr/>
        </p:nvSpPr>
        <p:spPr bwMode="auto">
          <a:xfrm rot="565849">
            <a:off x="5975350" y="5622925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1120</a:t>
            </a:r>
          </a:p>
        </p:txBody>
      </p:sp>
      <p:sp>
        <p:nvSpPr>
          <p:cNvPr id="244766" name="Text Box 30"/>
          <p:cNvSpPr txBox="1">
            <a:spLocks noChangeArrowheads="1"/>
          </p:cNvSpPr>
          <p:nvPr/>
        </p:nvSpPr>
        <p:spPr bwMode="auto">
          <a:xfrm rot="695916">
            <a:off x="3775075" y="544195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1233</a:t>
            </a:r>
          </a:p>
        </p:txBody>
      </p:sp>
      <p:sp>
        <p:nvSpPr>
          <p:cNvPr id="244767" name="Text Box 31"/>
          <p:cNvSpPr txBox="1">
            <a:spLocks noChangeArrowheads="1"/>
          </p:cNvSpPr>
          <p:nvPr/>
        </p:nvSpPr>
        <p:spPr bwMode="auto">
          <a:xfrm rot="4665015">
            <a:off x="2994819" y="4979194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337</a:t>
            </a:r>
          </a:p>
        </p:txBody>
      </p:sp>
      <p:sp>
        <p:nvSpPr>
          <p:cNvPr id="244768" name="Text Box 32"/>
          <p:cNvSpPr txBox="1">
            <a:spLocks noChangeArrowheads="1"/>
          </p:cNvSpPr>
          <p:nvPr/>
        </p:nvSpPr>
        <p:spPr bwMode="auto">
          <a:xfrm rot="832501">
            <a:off x="1927225" y="5257800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2555</a:t>
            </a:r>
          </a:p>
        </p:txBody>
      </p:sp>
      <p:sp>
        <p:nvSpPr>
          <p:cNvPr id="244769" name="Text Box 33"/>
          <p:cNvSpPr txBox="1">
            <a:spLocks noChangeArrowheads="1"/>
          </p:cNvSpPr>
          <p:nvPr/>
        </p:nvSpPr>
        <p:spPr bwMode="auto">
          <a:xfrm rot="-1891667">
            <a:off x="6783388" y="4241800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142</a:t>
            </a:r>
          </a:p>
        </p:txBody>
      </p:sp>
      <p:cxnSp>
        <p:nvCxnSpPr>
          <p:cNvPr id="244770" name="AutoShape 34"/>
          <p:cNvCxnSpPr>
            <a:cxnSpLocks noChangeShapeType="1"/>
            <a:stCxn id="244741" idx="4"/>
            <a:endCxn id="244742" idx="7"/>
          </p:cNvCxnSpPr>
          <p:nvPr/>
        </p:nvCxnSpPr>
        <p:spPr bwMode="auto">
          <a:xfrm>
            <a:off x="7783513" y="4435475"/>
            <a:ext cx="80962" cy="1479550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771" name="Text Box 35"/>
          <p:cNvSpPr txBox="1">
            <a:spLocks noChangeArrowheads="1"/>
          </p:cNvSpPr>
          <p:nvPr/>
        </p:nvSpPr>
        <p:spPr bwMode="auto">
          <a:xfrm rot="5207815">
            <a:off x="7662863" y="4827587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970" name="Picture 2" descr="fig24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028"/>
          <a:stretch>
            <a:fillRect/>
          </a:stretch>
        </p:blipFill>
        <p:spPr bwMode="auto">
          <a:xfrm>
            <a:off x="0" y="1743075"/>
            <a:ext cx="9144000" cy="2190750"/>
          </a:xfrm>
          <a:prstGeom prst="rect">
            <a:avLst/>
          </a:prstGeom>
          <a:noFill/>
        </p:spPr>
      </p:pic>
      <p:sp>
        <p:nvSpPr>
          <p:cNvPr id="1363971" name="Rectangle 3"/>
          <p:cNvSpPr>
            <a:spLocks noChangeArrowheads="1"/>
          </p:cNvSpPr>
          <p:nvPr/>
        </p:nvSpPr>
        <p:spPr bwMode="auto">
          <a:xfrm>
            <a:off x="317500" y="471488"/>
            <a:ext cx="863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sz="2400" b="0" dirty="0" smtClean="0">
                <a:solidFill>
                  <a:schemeClr val="tx2"/>
                </a:solidFill>
                <a:latin typeface="Comic Sans MS" pitchFamily="35" charset="0"/>
              </a:rPr>
              <a:t>Shortest path trees are not necessarily unique</a:t>
            </a:r>
            <a:endParaRPr lang="en-US" sz="2400" b="0" dirty="0">
              <a:solidFill>
                <a:schemeClr val="tx2"/>
              </a:solidFill>
              <a:latin typeface="Comic Sans MS" pitchFamily="35" charset="0"/>
            </a:endParaRPr>
          </a:p>
        </p:txBody>
      </p:sp>
      <p:sp>
        <p:nvSpPr>
          <p:cNvPr id="1363972" name="Text Box 4"/>
          <p:cNvSpPr txBox="1">
            <a:spLocks noChangeArrowheads="1"/>
          </p:cNvSpPr>
          <p:nvPr/>
        </p:nvSpPr>
        <p:spPr bwMode="auto">
          <a:xfrm>
            <a:off x="249238" y="4141788"/>
            <a:ext cx="8532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Single-source shortest path search induces a search tree rooted at </a:t>
            </a:r>
            <a:r>
              <a:rPr lang="en-US" sz="2000" i="1"/>
              <a:t>s</a:t>
            </a:r>
            <a:r>
              <a:rPr lang="en-US" sz="2000"/>
              <a:t>.</a:t>
            </a: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246063" y="4629150"/>
            <a:ext cx="870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This tree, and hence the paths themselves, are not necessarily unique.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">
  <a:themeElements>
    <a:clrScheme name="Custom 5">
      <a:dk1>
        <a:srgbClr val="000000"/>
      </a:dk1>
      <a:lt1>
        <a:srgbClr val="FBEFD2"/>
      </a:lt1>
      <a:dk2>
        <a:srgbClr val="0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1412</Words>
  <Application>Microsoft Office PowerPoint</Application>
  <PresentationFormat>On-screen Show (4:3)</PresentationFormat>
  <Paragraphs>280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ＭＳ Ｐゴシック</vt:lpstr>
      <vt:lpstr>Arial</vt:lpstr>
      <vt:lpstr>Calibri</vt:lpstr>
      <vt:lpstr>Comic Sans MS</vt:lpstr>
      <vt:lpstr>Tahoma</vt:lpstr>
      <vt:lpstr>Times New Roman</vt:lpstr>
      <vt:lpstr>Wingdings</vt:lpstr>
      <vt:lpstr>2011</vt:lpstr>
      <vt:lpstr>Equation</vt:lpstr>
      <vt:lpstr>Picture Publisher Image</vt:lpstr>
      <vt:lpstr>Graphs – Shortest Path (Weighted Graph)</vt:lpstr>
      <vt:lpstr>Outline</vt:lpstr>
      <vt:lpstr>Outline</vt:lpstr>
      <vt:lpstr>Shortest Path on Weighted Graphs</vt:lpstr>
      <vt:lpstr>Weighted Graphs</vt:lpstr>
      <vt:lpstr>Shortest Path on a Weighted Graph </vt:lpstr>
      <vt:lpstr>Shortest Path:  Notation</vt:lpstr>
      <vt:lpstr>Shortest Path Properties</vt:lpstr>
      <vt:lpstr>PowerPoint Presentation</vt:lpstr>
      <vt:lpstr>Optimal substructure:  Proof</vt:lpstr>
      <vt:lpstr>Shortest path variants</vt:lpstr>
      <vt:lpstr>Negative-weight edges</vt:lpstr>
      <vt:lpstr>Cycles</vt:lpstr>
      <vt:lpstr>Outline</vt:lpstr>
      <vt:lpstr>Output of a single-source shortest-path algorithm</vt:lpstr>
      <vt:lpstr>Initialization</vt:lpstr>
      <vt:lpstr>Relaxing an edge</vt:lpstr>
      <vt:lpstr>General single-source shortest-path strategy</vt:lpstr>
      <vt:lpstr>Outline</vt:lpstr>
      <vt:lpstr>Example 1.   Single-Source Shortest Path on a Directed Acyclic Graph</vt:lpstr>
      <vt:lpstr>Example:  Single-source shortest paths in a directed acyclic graph (DAG)</vt:lpstr>
      <vt:lpstr>PowerPoint Presentation</vt:lpstr>
      <vt:lpstr>Example</vt:lpstr>
      <vt:lpstr>Example</vt:lpstr>
      <vt:lpstr>Example</vt:lpstr>
      <vt:lpstr>Example</vt:lpstr>
      <vt:lpstr>Example</vt:lpstr>
      <vt:lpstr>Example</vt:lpstr>
      <vt:lpstr>Correctness:  Path relaxation property </vt:lpstr>
      <vt:lpstr>Correctness of DAG Shortest Path Algorithm</vt:lpstr>
      <vt:lpstr>Outline</vt:lpstr>
      <vt:lpstr>Example 2.  Single-Source Shortest Path on a General Graph (May Contain Cycles)</vt:lpstr>
      <vt:lpstr>Dijkstra’s algorithm (E. Dijkstra,1959)</vt:lpstr>
      <vt:lpstr>Dijkstra’s Algorithm:  Operation </vt:lpstr>
      <vt:lpstr>PowerPoint Presentation</vt:lpstr>
      <vt:lpstr>PowerPoint Presentation</vt:lpstr>
      <vt:lpstr> Example</vt:lpstr>
      <vt:lpstr>Example</vt:lpstr>
      <vt:lpstr>Example</vt:lpstr>
      <vt:lpstr>Example</vt:lpstr>
      <vt:lpstr>Example</vt:lpstr>
      <vt:lpstr>Example</vt:lpstr>
      <vt:lpstr>Djikstra’s Algorithm Cannot Handle Negative Edges</vt:lpstr>
      <vt:lpstr>Correctness of Dijkstra’s algorithm</vt:lpstr>
      <vt:lpstr>Correctness of Dijkstra’s Algorithm:  Upper Bound Property</vt:lpstr>
      <vt:lpstr>Correctness of Dijkstra’s Algorithm</vt:lpstr>
      <vt:lpstr>Correctness of Dijkstra’s Algorithm</vt:lpstr>
      <vt:lpstr>Correctness of Dijkstra’s algorithm</vt:lpstr>
      <vt:lpstr>Outline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James Elder</dc:creator>
  <cp:keywords/>
  <dc:description/>
  <cp:lastModifiedBy>Microsoft account</cp:lastModifiedBy>
  <cp:revision>70</cp:revision>
  <cp:lastPrinted>2010-03-25T16:57:24Z</cp:lastPrinted>
  <dcterms:created xsi:type="dcterms:W3CDTF">2010-04-13T02:18:56Z</dcterms:created>
  <dcterms:modified xsi:type="dcterms:W3CDTF">2014-07-23T18:17:57Z</dcterms:modified>
  <cp:category/>
</cp:coreProperties>
</file>